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1" r:id="rId3"/>
    <p:sldId id="257" r:id="rId4"/>
    <p:sldId id="260" r:id="rId5"/>
    <p:sldId id="264" r:id="rId6"/>
    <p:sldId id="263" r:id="rId7"/>
    <p:sldId id="262" r:id="rId8"/>
    <p:sldId id="265" r:id="rId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0"/>
    <a:srgbClr val="0033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8" d="100"/>
          <a:sy n="118" d="100"/>
        </p:scale>
        <p:origin x="-126" y="-1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B243B89-D7E4-43F1-B19B-B3913FF653DC}" type="datetimeFigureOut">
              <a:rPr lang="en-US"/>
              <a:pPr>
                <a:defRPr/>
              </a:pPr>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9ADCB08-89E0-41CA-84CB-9C34C5DCB6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CD2E0656-E494-4DD7-A958-CBE6F40BD716}" type="datetime1">
              <a:rPr lang="en-US"/>
              <a:pPr>
                <a:defRPr/>
              </a:pPr>
              <a:t>10/11/2019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F03506E-2E24-49D3-BF9D-BD39A7A5C8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15"/>
          </p:nvPr>
        </p:nvSpPr>
        <p:spPr/>
        <p:txBody>
          <a:bodyPr/>
          <a:lstStyle>
            <a:lvl1pPr>
              <a:defRPr/>
            </a:lvl1pPr>
          </a:lstStyle>
          <a:p>
            <a:pPr>
              <a:defRPr/>
            </a:pPr>
            <a:fld id="{FEC875D8-D5DF-48B5-B004-4A5EE84837F9}" type="datetime1">
              <a:rPr lang="en-US"/>
              <a:pPr>
                <a:defRPr/>
              </a:pPr>
              <a:t>10/11/2019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5F3CF35-AAF1-4EA0-AA7E-4D1AFD6A8F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76BCE6-D5FC-462A-B25E-3F3C6AA043B4}"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EEDDF-8498-4626-ADF1-AC6D3356BC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7B1BE14F-9757-4790-A6E3-F0D1E4E1A35D}" type="datetime1">
              <a:rPr lang="en-US"/>
              <a:pPr>
                <a:defRPr/>
              </a:pPr>
              <a:t>10/11/2019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7420FF2-C589-4041-9699-43FE49166B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5D4E80-BD3B-46D5-9B38-29A5733DFD52}"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DA9F2-2ABE-4F9B-82E7-F73CD364910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16D6436C-2C87-4B18-B2AC-4557C2BE616C}" type="datetime1">
              <a:rPr lang="en-US"/>
              <a:pPr>
                <a:defRPr/>
              </a:pPr>
              <a:t>10/11/2019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6220AC5-36F9-4BFE-9D91-EBCCC5C2E0E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FE78A1E0-EEA4-4BE6-9A88-E6185DADC092}" type="datetime1">
              <a:rPr lang="en-US"/>
              <a:pPr>
                <a:defRPr/>
              </a:pPr>
              <a:t>10/11/2019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B3E9A12-E7B3-493A-BF9D-CD285CC48CB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455C48-9452-46A6-B827-8476A95ED662}"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47BE8-CAD6-44E2-9F9B-CB449B7DFC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3EE3AA-8D8E-4861-B188-0C8C1D14B2BE}"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43B55-028B-4695-98A2-5F3EDEF2CD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DA05A7-20DD-4E31-BDE6-3ABC7A0D673C}"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F8C697-0A06-43FD-A317-FA4E38339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EF0D96-2E66-4499-B678-9E156BBAEBC1}" type="datetime1">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06A61-22DB-47BD-B5EA-C899D7109F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8E2175A-C72D-4230-BE27-66FF2D8FA22C}" type="datetime1">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3927C0-CC4C-45BE-81EA-7953ABB7A4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82167F7-FA39-44FC-AD9A-340897CB0F31}" type="datetime1">
              <a:rPr lang="en-US"/>
              <a:pPr>
                <a:defRPr/>
              </a:pPr>
              <a:t>10/11/2019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C198B8-E71E-4B35-9DF2-F848285D4B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1C590EC-ABB2-444C-849C-55341EA2F384}" type="datetime1">
              <a:rPr lang="en-US"/>
              <a:pPr>
                <a:defRPr/>
              </a:pPr>
              <a:t>10/11/2019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FDCD18-79C8-427E-BCEB-C08422EDF3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AC3CFC-1D47-470A-96A8-38BD5A0597C5}" type="datetime1">
              <a:rPr lang="en-US"/>
              <a:pPr>
                <a:defRPr/>
              </a:pPr>
              <a:t>10/11/2019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5FC895-9011-4B4D-B40C-EFD0C263CE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2D4421-9CA9-40DD-9F11-B10CF2B286AD}" type="datetime1">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EDFC9C-8680-4D9D-9495-E84B9A7AED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28832A-0BFC-4E85-BC55-31DC04BF1FFF}" type="datetime1">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0A1549-D108-4934-A84C-4F10F3233F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smtClean="0">
                <a:solidFill>
                  <a:schemeClr val="bg2">
                    <a:lumMod val="50000"/>
                  </a:schemeClr>
                </a:solidFill>
                <a:effectLst/>
                <a:latin typeface="+mn-lt"/>
                <a:cs typeface="+mn-cs"/>
              </a:defRPr>
            </a:lvl1pPr>
          </a:lstStyle>
          <a:p>
            <a:pPr>
              <a:defRPr/>
            </a:pPr>
            <a:fld id="{FC8A1E08-0012-4C0F-91F8-D9FAF57FA27B}" type="datetime1">
              <a:rPr lang="en-US"/>
              <a:pPr>
                <a:defRPr/>
              </a:pPr>
              <a:t>10/11/2019</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smtClean="0">
                <a:solidFill>
                  <a:schemeClr val="bg2">
                    <a:lumMod val="50000"/>
                  </a:schemeClr>
                </a:solidFill>
                <a:effectLst/>
                <a:latin typeface="+mn-lt"/>
                <a:cs typeface="+mn-cs"/>
              </a:defRPr>
            </a:lvl1pPr>
          </a:lstStyle>
          <a:p>
            <a:pPr>
              <a:defRPr/>
            </a:pPr>
            <a:fld id="{72C920AE-8569-40D3-8394-AFAEB1CD5B0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79" r:id="rId12"/>
    <p:sldLayoutId id="2147483667" r:id="rId13"/>
    <p:sldLayoutId id="2147483680" r:id="rId14"/>
    <p:sldLayoutId id="2147483666" r:id="rId15"/>
    <p:sldLayoutId id="2147483665" r:id="rId16"/>
    <p:sldLayoutId id="2147483664" r:id="rId17"/>
  </p:sldLayoutIdLst>
  <p:hf hdr="0" ftr="0" dt="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7000">
              <a:schemeClr val="bg2">
                <a:tint val="97000"/>
                <a:hueMod val="92000"/>
                <a:satMod val="169000"/>
                <a:lumMod val="164000"/>
              </a:schemeClr>
            </a:gs>
            <a:gs pos="64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684213" y="685800"/>
            <a:ext cx="8001000" cy="2971800"/>
          </a:xfrm>
        </p:spPr>
        <p:txBody>
          <a:bodyPr>
            <a:normAutofit fontScale="90000"/>
          </a:bodyPr>
          <a:lstStyle/>
          <a:p>
            <a:pPr fontAlgn="auto">
              <a:spcAft>
                <a:spcPts val="0"/>
              </a:spcAft>
              <a:defRPr/>
            </a:pPr>
            <a:r>
              <a:rPr lang="en-US" b="1" dirty="0">
                <a:solidFill>
                  <a:schemeClr val="bg1"/>
                </a:solidFill>
                <a:latin typeface="Times New Roman" panose="02020603050405020304" pitchFamily="18" charset="0"/>
                <a:ea typeface="MS Minngs"/>
              </a:rPr>
              <a:t>Correcting Three Popular Misconceptions about the 1922 Smyrna Catastrophe </a:t>
            </a:r>
            <a:endParaRPr lang="en-US" dirty="0">
              <a:solidFill>
                <a:schemeClr val="bg1"/>
              </a:solidFill>
            </a:endParaRPr>
          </a:p>
        </p:txBody>
      </p:sp>
      <p:sp>
        <p:nvSpPr>
          <p:cNvPr id="20483" name="Subtitle 2"/>
          <p:cNvSpPr>
            <a:spLocks noGrp="1"/>
          </p:cNvSpPr>
          <p:nvPr>
            <p:ph type="subTitle" idx="1"/>
          </p:nvPr>
        </p:nvSpPr>
        <p:spPr>
          <a:xfrm>
            <a:off x="1524000" y="3800475"/>
            <a:ext cx="5429250" cy="1655763"/>
          </a:xfrm>
        </p:spPr>
        <p:txBody>
          <a:bodyPr/>
          <a:lstStyle/>
          <a:p>
            <a:r>
              <a:rPr lang="en-US" b="1" smtClean="0">
                <a:solidFill>
                  <a:schemeClr val="tx1"/>
                </a:solidFill>
              </a:rPr>
              <a:t>Ismini Lamb</a:t>
            </a:r>
          </a:p>
          <a:p>
            <a:r>
              <a:rPr lang="en-US" b="1" smtClean="0">
                <a:solidFill>
                  <a:schemeClr val="tx1"/>
                </a:solidFill>
              </a:rPr>
              <a:t>Presentation to t</a:t>
            </a:r>
            <a:r>
              <a:rPr lang="en-US" b="1" smtClean="0">
                <a:solidFill>
                  <a:schemeClr val="tx1"/>
                </a:solidFill>
                <a:ea typeface="MS Minngs"/>
                <a:cs typeface="MS Minngs"/>
              </a:rPr>
              <a:t>he American Hellenic Institute</a:t>
            </a:r>
          </a:p>
          <a:p>
            <a:r>
              <a:rPr lang="en-US" b="1" smtClean="0">
                <a:solidFill>
                  <a:schemeClr val="tx1"/>
                </a:solidFill>
                <a:latin typeface="Times New Roman" pitchFamily="18" charset="0"/>
              </a:rPr>
              <a:t>October 4, 2019</a:t>
            </a:r>
            <a:r>
              <a:rPr lang="en-US" b="1" smtClean="0">
                <a:solidFill>
                  <a:schemeClr val="tx1"/>
                </a:solidFill>
              </a:rPr>
              <a:t> </a:t>
            </a:r>
          </a:p>
        </p:txBody>
      </p:sp>
      <p:sp>
        <p:nvSpPr>
          <p:cNvPr id="4" name="Slide Number Placeholder 3">
            <a:extLst>
              <a:ext uri="{FF2B5EF4-FFF2-40B4-BE49-F238E27FC236}"/>
            </a:extLst>
          </p:cNvPr>
          <p:cNvSpPr>
            <a:spLocks noGrp="1"/>
          </p:cNvSpPr>
          <p:nvPr>
            <p:ph type="sldNum" sz="quarter" idx="12"/>
          </p:nvPr>
        </p:nvSpPr>
        <p:spPr/>
        <p:txBody>
          <a:bodyPr/>
          <a:lstStyle/>
          <a:p>
            <a:pPr>
              <a:defRPr/>
            </a:pPr>
            <a:fld id="{821A0C38-6CEE-473D-8E32-B852E1D24F21}" type="slidenum">
              <a:rPr lang="en-US"/>
              <a:pPr>
                <a:defRPr/>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8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4843463"/>
            <a:ext cx="8534400" cy="1506537"/>
          </a:xfrm>
        </p:spPr>
        <p:txBody>
          <a:bodyPr/>
          <a:lstStyle/>
          <a:p>
            <a:pPr fontAlgn="auto">
              <a:spcAft>
                <a:spcPts val="0"/>
              </a:spcAft>
              <a:defRPr/>
            </a:pPr>
            <a:r>
              <a:rPr lang="en-US" dirty="0"/>
              <a:t>George Horton</a:t>
            </a:r>
          </a:p>
        </p:txBody>
      </p:sp>
      <p:sp>
        <p:nvSpPr>
          <p:cNvPr id="21507" name="Content Placeholder 2"/>
          <p:cNvSpPr>
            <a:spLocks noGrp="1"/>
          </p:cNvSpPr>
          <p:nvPr>
            <p:ph idx="1"/>
          </p:nvPr>
        </p:nvSpPr>
        <p:spPr>
          <a:xfrm>
            <a:off x="395288" y="3775075"/>
            <a:ext cx="6400800" cy="1508125"/>
          </a:xfrm>
        </p:spPr>
        <p:txBody>
          <a:bodyPr/>
          <a:lstStyle/>
          <a:p>
            <a:r>
              <a:rPr lang="en-US" sz="2400" smtClean="0">
                <a:solidFill>
                  <a:schemeClr val="tx1"/>
                </a:solidFill>
              </a:rPr>
              <a:t>Classicist, poet, author, journalist, philhellene, and well-known diplomat who served in Athens, Salonika, Smyrna</a:t>
            </a:r>
          </a:p>
        </p:txBody>
      </p:sp>
      <p:sp>
        <p:nvSpPr>
          <p:cNvPr id="21508" name="TextBox 4"/>
          <p:cNvSpPr txBox="1">
            <a:spLocks noChangeArrowheads="1"/>
          </p:cNvSpPr>
          <p:nvPr/>
        </p:nvSpPr>
        <p:spPr bwMode="auto">
          <a:xfrm>
            <a:off x="8377238" y="6254750"/>
            <a:ext cx="3513137" cy="368300"/>
          </a:xfrm>
          <a:prstGeom prst="rect">
            <a:avLst/>
          </a:prstGeom>
          <a:noFill/>
          <a:ln w="9525">
            <a:noFill/>
            <a:miter lim="800000"/>
            <a:headEnd/>
            <a:tailEnd/>
          </a:ln>
        </p:spPr>
        <p:txBody>
          <a:bodyPr>
            <a:spAutoFit/>
          </a:bodyPr>
          <a:lstStyle/>
          <a:p>
            <a:r>
              <a:rPr lang="en-US">
                <a:latin typeface="Century Gothic" pitchFamily="34" charset="0"/>
              </a:rPr>
              <a:t>Newspaper photo, Sept 1922</a:t>
            </a:r>
          </a:p>
        </p:txBody>
      </p:sp>
      <p:pic>
        <p:nvPicPr>
          <p:cNvPr id="6" name="Picture 5">
            <a:extLst>
              <a:ext uri="{FF2B5EF4-FFF2-40B4-BE49-F238E27FC236}"/>
            </a:extLst>
          </p:cNvPr>
          <p:cNvPicPr>
            <a:picLocks noChangeAspect="1"/>
          </p:cNvPicPr>
          <p:nvPr/>
        </p:nvPicPr>
        <p:blipFill>
          <a:blip r:embed="rId2"/>
          <a:stretch>
            <a:fillRect/>
          </a:stretch>
        </p:blipFill>
        <p:spPr>
          <a:xfrm>
            <a:off x="684213" y="395288"/>
            <a:ext cx="6015037" cy="3300412"/>
          </a:xfrm>
          <a:prstGeom prst="rect">
            <a:avLst/>
          </a:prstGeom>
          <a:solidFill>
            <a:schemeClr val="accent1"/>
          </a:solidFill>
          <a:ln w="63500">
            <a:solidFill>
              <a:schemeClr val="accent1">
                <a:shade val="50000"/>
                <a:hueMod val="94000"/>
              </a:schemeClr>
            </a:solidFill>
          </a:ln>
        </p:spPr>
      </p:pic>
      <p:sp>
        <p:nvSpPr>
          <p:cNvPr id="7" name="Star: 4 Points 6">
            <a:extLst>
              <a:ext uri="{FF2B5EF4-FFF2-40B4-BE49-F238E27FC236}"/>
            </a:extLst>
          </p:cNvPr>
          <p:cNvSpPr/>
          <p:nvPr/>
        </p:nvSpPr>
        <p:spPr>
          <a:xfrm>
            <a:off x="1838325" y="1879600"/>
            <a:ext cx="376238" cy="334963"/>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ar: 4 Points 7">
            <a:extLst>
              <a:ext uri="{FF2B5EF4-FFF2-40B4-BE49-F238E27FC236}"/>
            </a:extLst>
          </p:cNvPr>
          <p:cNvSpPr/>
          <p:nvPr/>
        </p:nvSpPr>
        <p:spPr>
          <a:xfrm>
            <a:off x="1463675" y="633413"/>
            <a:ext cx="374650" cy="3333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ar: 4 Points 8">
            <a:extLst>
              <a:ext uri="{FF2B5EF4-FFF2-40B4-BE49-F238E27FC236}"/>
            </a:extLst>
          </p:cNvPr>
          <p:cNvSpPr/>
          <p:nvPr/>
        </p:nvSpPr>
        <p:spPr>
          <a:xfrm>
            <a:off x="3119438" y="1614488"/>
            <a:ext cx="376237" cy="3333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a:extLst>
              <a:ext uri="{FF2B5EF4-FFF2-40B4-BE49-F238E27FC236}"/>
            </a:extLst>
          </p:cNvPr>
          <p:cNvPicPr>
            <a:picLocks noChangeAspect="1"/>
          </p:cNvPicPr>
          <p:nvPr/>
        </p:nvPicPr>
        <p:blipFill>
          <a:blip r:embed="rId3"/>
          <a:stretch>
            <a:fillRect/>
          </a:stretch>
        </p:blipFill>
        <p:spPr>
          <a:xfrm>
            <a:off x="7107238" y="317500"/>
            <a:ext cx="2581275" cy="3457575"/>
          </a:xfrm>
          <a:prstGeom prst="rect">
            <a:avLst/>
          </a:prstGeom>
          <a:solidFill>
            <a:schemeClr val="accent1"/>
          </a:solidFill>
          <a:ln w="63500">
            <a:solidFill>
              <a:schemeClr val="accent1">
                <a:shade val="50000"/>
                <a:hueMod val="94000"/>
              </a:schemeClr>
            </a:solidFill>
          </a:ln>
        </p:spPr>
      </p:pic>
      <p:pic>
        <p:nvPicPr>
          <p:cNvPr id="4" name="Picture 3">
            <a:extLst>
              <a:ext uri="{FF2B5EF4-FFF2-40B4-BE49-F238E27FC236}"/>
            </a:extLst>
          </p:cNvPr>
          <p:cNvPicPr>
            <a:picLocks noChangeAspect="1"/>
          </p:cNvPicPr>
          <p:nvPr/>
        </p:nvPicPr>
        <p:blipFill rotWithShape="1">
          <a:blip r:embed="rId4"/>
          <a:srcRect b="6566"/>
          <a:stretch/>
        </p:blipFill>
        <p:spPr>
          <a:xfrm>
            <a:off x="8934450" y="2847975"/>
            <a:ext cx="2322513" cy="3330575"/>
          </a:xfrm>
          <a:prstGeom prst="rect">
            <a:avLst/>
          </a:prstGeom>
          <a:solidFill>
            <a:schemeClr val="accent1"/>
          </a:solidFill>
          <a:ln w="63500">
            <a:solidFill>
              <a:schemeClr val="accent1">
                <a:shade val="50000"/>
                <a:hueMod val="94000"/>
              </a:schemeClr>
            </a:solidFill>
          </a:ln>
        </p:spPr>
      </p:pic>
      <p:sp>
        <p:nvSpPr>
          <p:cNvPr id="11" name="Slide Number Placeholder 10">
            <a:extLst>
              <a:ext uri="{FF2B5EF4-FFF2-40B4-BE49-F238E27FC236}"/>
            </a:extLst>
          </p:cNvPr>
          <p:cNvSpPr>
            <a:spLocks noGrp="1"/>
          </p:cNvSpPr>
          <p:nvPr>
            <p:ph type="sldNum" sz="quarter" idx="12"/>
          </p:nvPr>
        </p:nvSpPr>
        <p:spPr>
          <a:xfrm>
            <a:off x="10615613" y="5597525"/>
            <a:ext cx="1143000" cy="669925"/>
          </a:xfrm>
        </p:spPr>
        <p:txBody>
          <a:bodyPr/>
          <a:lstStyle/>
          <a:p>
            <a:pPr>
              <a:defRPr/>
            </a:pPr>
            <a:fld id="{4402E00B-1AC5-4790-ACFF-10F038974C7E}" type="slidenum">
              <a:rPr lang="en-US"/>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8000">
              <a:schemeClr val="bg2">
                <a:tint val="97000"/>
                <a:hueMod val="92000"/>
                <a:satMod val="169000"/>
                <a:lumMod val="164000"/>
              </a:schemeClr>
            </a:gs>
            <a:gs pos="5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54038" y="5116513"/>
            <a:ext cx="8534400" cy="1506537"/>
          </a:xfrm>
        </p:spPr>
        <p:txBody>
          <a:bodyPr/>
          <a:lstStyle/>
          <a:p>
            <a:pPr fontAlgn="auto">
              <a:spcAft>
                <a:spcPts val="0"/>
              </a:spcAft>
              <a:defRPr/>
            </a:pPr>
            <a:r>
              <a:rPr lang="en-US" dirty="0"/>
              <a:t>Sources</a:t>
            </a:r>
          </a:p>
        </p:txBody>
      </p:sp>
      <p:pic>
        <p:nvPicPr>
          <p:cNvPr id="5" name="Content Placeholder 4">
            <a:extLst>
              <a:ext uri="{FF2B5EF4-FFF2-40B4-BE49-F238E27FC236}"/>
            </a:extLst>
          </p:cNvPr>
          <p:cNvPicPr>
            <a:picLocks noGrp="1" noChangeAspect="1"/>
          </p:cNvPicPr>
          <p:nvPr>
            <p:ph idx="1"/>
          </p:nvPr>
        </p:nvPicPr>
        <p:blipFill rotWithShape="1">
          <a:blip r:embed="rId2"/>
          <a:srcRect b="2305"/>
          <a:stretch/>
        </p:blipFill>
        <p:spPr>
          <a:xfrm rot="20811287">
            <a:off x="671513" y="625475"/>
            <a:ext cx="2838450" cy="4441825"/>
          </a:xfrm>
          <a:solidFill>
            <a:schemeClr val="accent1"/>
          </a:solidFill>
          <a:ln w="63500">
            <a:solidFill>
              <a:schemeClr val="accent1">
                <a:shade val="50000"/>
                <a:hueMod val="94000"/>
              </a:schemeClr>
            </a:solidFill>
          </a:ln>
        </p:spPr>
      </p:pic>
      <p:pic>
        <p:nvPicPr>
          <p:cNvPr id="4" name="Picture 3">
            <a:extLst>
              <a:ext uri="{FF2B5EF4-FFF2-40B4-BE49-F238E27FC236}"/>
            </a:extLst>
          </p:cNvPr>
          <p:cNvPicPr>
            <a:picLocks noChangeAspect="1"/>
          </p:cNvPicPr>
          <p:nvPr/>
        </p:nvPicPr>
        <p:blipFill rotWithShape="1">
          <a:blip r:embed="rId3"/>
          <a:srcRect l="1263" r="-1"/>
          <a:stretch/>
        </p:blipFill>
        <p:spPr>
          <a:xfrm rot="406533">
            <a:off x="7864475" y="866775"/>
            <a:ext cx="3482975" cy="5124450"/>
          </a:xfrm>
          <a:prstGeom prst="rect">
            <a:avLst/>
          </a:prstGeom>
          <a:solidFill>
            <a:schemeClr val="accent1"/>
          </a:solidFill>
          <a:ln w="63500">
            <a:solidFill>
              <a:schemeClr val="accent1">
                <a:shade val="50000"/>
                <a:hueMod val="94000"/>
              </a:schemeClr>
            </a:solidFill>
          </a:ln>
        </p:spPr>
      </p:pic>
      <p:sp>
        <p:nvSpPr>
          <p:cNvPr id="22533" name="TextBox 5"/>
          <p:cNvSpPr txBox="1">
            <a:spLocks noChangeArrowheads="1"/>
          </p:cNvSpPr>
          <p:nvPr/>
        </p:nvSpPr>
        <p:spPr bwMode="auto">
          <a:xfrm>
            <a:off x="3351213" y="274638"/>
            <a:ext cx="3848100" cy="1754187"/>
          </a:xfrm>
          <a:prstGeom prst="rect">
            <a:avLst/>
          </a:prstGeom>
          <a:noFill/>
          <a:ln w="9525">
            <a:noFill/>
            <a:miter lim="800000"/>
            <a:headEnd/>
            <a:tailEnd/>
          </a:ln>
        </p:spPr>
        <p:txBody>
          <a:bodyPr>
            <a:spAutoFit/>
          </a:bodyPr>
          <a:lstStyle/>
          <a:p>
            <a:r>
              <a:rPr lang="en-US" b="1">
                <a:solidFill>
                  <a:schemeClr val="bg1"/>
                </a:solidFill>
                <a:latin typeface="Century Gothic" pitchFamily="34" charset="0"/>
              </a:rPr>
              <a:t>“The radical Young Turks had decided on the final annihilation of the Armenian people and carried this plan out.” </a:t>
            </a:r>
          </a:p>
          <a:p>
            <a:endParaRPr lang="en-US" b="1">
              <a:solidFill>
                <a:schemeClr val="bg1"/>
              </a:solidFill>
              <a:latin typeface="Century Gothic" pitchFamily="34" charset="0"/>
            </a:endParaRPr>
          </a:p>
          <a:p>
            <a:pPr algn="r"/>
            <a:r>
              <a:rPr lang="en-US" b="1">
                <a:solidFill>
                  <a:schemeClr val="bg1"/>
                </a:solidFill>
                <a:latin typeface="Century Gothic" pitchFamily="34" charset="0"/>
              </a:rPr>
              <a:t>Wolfgang Gust</a:t>
            </a:r>
          </a:p>
        </p:txBody>
      </p:sp>
      <p:sp>
        <p:nvSpPr>
          <p:cNvPr id="22534" name="TextBox 7"/>
          <p:cNvSpPr txBox="1">
            <a:spLocks noChangeArrowheads="1"/>
          </p:cNvSpPr>
          <p:nvPr/>
        </p:nvSpPr>
        <p:spPr bwMode="auto">
          <a:xfrm>
            <a:off x="4038600" y="4691063"/>
            <a:ext cx="3348038" cy="1754187"/>
          </a:xfrm>
          <a:prstGeom prst="rect">
            <a:avLst/>
          </a:prstGeom>
          <a:noFill/>
          <a:ln w="9525">
            <a:noFill/>
            <a:miter lim="800000"/>
            <a:headEnd/>
            <a:tailEnd/>
          </a:ln>
        </p:spPr>
        <p:txBody>
          <a:bodyPr>
            <a:spAutoFit/>
          </a:bodyPr>
          <a:lstStyle/>
          <a:p>
            <a:r>
              <a:rPr lang="en-US" b="1">
                <a:latin typeface="Century Gothic" pitchFamily="34" charset="0"/>
              </a:rPr>
              <a:t>“We found the proofs of Turkey's 1915-1916 anti-Armenian genocide to be incontrovertible.”</a:t>
            </a:r>
          </a:p>
          <a:p>
            <a:endParaRPr lang="en-US" b="1">
              <a:latin typeface="Century Gothic" pitchFamily="34" charset="0"/>
            </a:endParaRPr>
          </a:p>
          <a:p>
            <a:pPr algn="r"/>
            <a:r>
              <a:rPr lang="en-US" b="1">
                <a:latin typeface="Century Gothic" pitchFamily="34" charset="0"/>
              </a:rPr>
              <a:t>Morris and Ze’evi</a:t>
            </a:r>
          </a:p>
        </p:txBody>
      </p:sp>
      <p:sp>
        <p:nvSpPr>
          <p:cNvPr id="9" name="Star: 4 Points 8">
            <a:extLst>
              <a:ext uri="{FF2B5EF4-FFF2-40B4-BE49-F238E27FC236}"/>
            </a:extLst>
          </p:cNvPr>
          <p:cNvSpPr/>
          <p:nvPr/>
        </p:nvSpPr>
        <p:spPr>
          <a:xfrm>
            <a:off x="1838325" y="1879600"/>
            <a:ext cx="376238" cy="334963"/>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ar: 4 Points 9">
            <a:extLst>
              <a:ext uri="{FF2B5EF4-FFF2-40B4-BE49-F238E27FC236}"/>
            </a:extLst>
          </p:cNvPr>
          <p:cNvSpPr/>
          <p:nvPr/>
        </p:nvSpPr>
        <p:spPr>
          <a:xfrm>
            <a:off x="1990725" y="2032000"/>
            <a:ext cx="376238" cy="334963"/>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a:extLst>
              <a:ext uri="{FF2B5EF4-FFF2-40B4-BE49-F238E27FC236}"/>
            </a:extLst>
          </p:cNvPr>
          <p:cNvSpPr>
            <a:spLocks noGrp="1"/>
          </p:cNvSpPr>
          <p:nvPr>
            <p:ph type="sldNum" sz="quarter" idx="12"/>
          </p:nvPr>
        </p:nvSpPr>
        <p:spPr/>
        <p:txBody>
          <a:bodyPr/>
          <a:lstStyle/>
          <a:p>
            <a:pPr>
              <a:defRPr/>
            </a:pPr>
            <a:fld id="{7221E814-3266-4714-8427-2A85038321AA}"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2">
                <a:tint val="97000"/>
                <a:hueMod val="92000"/>
                <a:satMod val="169000"/>
                <a:lumMod val="164000"/>
              </a:schemeClr>
            </a:gs>
            <a:gs pos="7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dirty="0"/>
              <a:t>COUNTERING 3 Misconceptions</a:t>
            </a:r>
          </a:p>
        </p:txBody>
      </p:sp>
      <p:sp>
        <p:nvSpPr>
          <p:cNvPr id="3" name="Content Placeholder 2">
            <a:extLst>
              <a:ext uri="{FF2B5EF4-FFF2-40B4-BE49-F238E27FC236}"/>
            </a:extLst>
          </p:cNvPr>
          <p:cNvSpPr>
            <a:spLocks noGrp="1"/>
          </p:cNvSpPr>
          <p:nvPr>
            <p:ph idx="1"/>
          </p:nvPr>
        </p:nvSpPr>
        <p:spPr>
          <a:xfrm>
            <a:off x="661988" y="792163"/>
            <a:ext cx="9839325" cy="3614737"/>
          </a:xfrm>
        </p:spPr>
        <p:txBody>
          <a:bodyPr rtlCol="0">
            <a:normAutofit/>
          </a:bodyPr>
          <a:lstStyle/>
          <a:p>
            <a:pPr marL="457200" indent="-457200" fontAlgn="auto">
              <a:buFont typeface="+mj-lt"/>
              <a:buAutoNum type="arabicPeriod"/>
              <a:defRPr/>
            </a:pPr>
            <a:r>
              <a:rPr lang="en-US" b="1" dirty="0">
                <a:solidFill>
                  <a:schemeClr val="bg2">
                    <a:lumMod val="75000"/>
                  </a:schemeClr>
                </a:solidFill>
              </a:rPr>
              <a:t>The Greek occupation of Smyrna was </a:t>
            </a:r>
            <a:r>
              <a:rPr lang="en-US" b="1" dirty="0">
                <a:solidFill>
                  <a:srgbClr val="FFFF00"/>
                </a:solidFill>
              </a:rPr>
              <a:t>NOT</a:t>
            </a:r>
            <a:r>
              <a:rPr lang="en-US" b="1" dirty="0">
                <a:solidFill>
                  <a:schemeClr val="bg2">
                    <a:lumMod val="75000"/>
                  </a:schemeClr>
                </a:solidFill>
              </a:rPr>
              <a:t> an act of aggression that gave rise to the Turkish Nationalist movement and led to the persecution of Christians;</a:t>
            </a:r>
          </a:p>
          <a:p>
            <a:pPr marL="457200" indent="-457200" fontAlgn="auto">
              <a:buFont typeface="+mj-lt"/>
              <a:buAutoNum type="arabicPeriod"/>
              <a:defRPr/>
            </a:pPr>
            <a:endParaRPr lang="en-US" dirty="0">
              <a:solidFill>
                <a:schemeClr val="bg2">
                  <a:lumMod val="75000"/>
                </a:schemeClr>
              </a:solidFill>
            </a:endParaRPr>
          </a:p>
          <a:p>
            <a:pPr marL="457200" indent="-457200" fontAlgn="auto">
              <a:buFont typeface="+mj-lt"/>
              <a:buAutoNum type="arabicPeriod"/>
              <a:defRPr/>
            </a:pPr>
            <a:r>
              <a:rPr lang="en-US" b="1" dirty="0">
                <a:solidFill>
                  <a:schemeClr val="bg2">
                    <a:lumMod val="75000"/>
                  </a:schemeClr>
                </a:solidFill>
              </a:rPr>
              <a:t>Subsequent Greek and Turkish atrocities were </a:t>
            </a:r>
            <a:r>
              <a:rPr lang="en-US" b="1" dirty="0">
                <a:solidFill>
                  <a:srgbClr val="FFFF00"/>
                </a:solidFill>
              </a:rPr>
              <a:t>NOT AT ALL </a:t>
            </a:r>
            <a:r>
              <a:rPr lang="en-US" b="1" dirty="0">
                <a:solidFill>
                  <a:schemeClr val="bg2">
                    <a:lumMod val="75000"/>
                  </a:schemeClr>
                </a:solidFill>
              </a:rPr>
              <a:t>equivalent in scope, intensity or intent;</a:t>
            </a:r>
          </a:p>
          <a:p>
            <a:pPr marL="457200" indent="-457200" fontAlgn="auto">
              <a:buFont typeface="+mj-lt"/>
              <a:buAutoNum type="arabicPeriod"/>
              <a:defRPr/>
            </a:pPr>
            <a:endParaRPr lang="en-US" dirty="0">
              <a:solidFill>
                <a:schemeClr val="bg2">
                  <a:lumMod val="75000"/>
                </a:schemeClr>
              </a:solidFill>
            </a:endParaRPr>
          </a:p>
          <a:p>
            <a:pPr marL="457200" indent="-457200" fontAlgn="auto">
              <a:buFont typeface="+mj-lt"/>
              <a:buAutoNum type="arabicPeriod"/>
              <a:defRPr/>
            </a:pPr>
            <a:r>
              <a:rPr lang="en-US" b="1" dirty="0">
                <a:solidFill>
                  <a:schemeClr val="bg2">
                    <a:lumMod val="75000"/>
                  </a:schemeClr>
                </a:solidFill>
              </a:rPr>
              <a:t>Anyone making these points is </a:t>
            </a:r>
            <a:r>
              <a:rPr lang="en-US" b="1" dirty="0">
                <a:solidFill>
                  <a:srgbClr val="FFFF00"/>
                </a:solidFill>
              </a:rPr>
              <a:t>NOT</a:t>
            </a:r>
            <a:r>
              <a:rPr lang="en-US" b="1" dirty="0">
                <a:solidFill>
                  <a:schemeClr val="bg2">
                    <a:lumMod val="75000"/>
                  </a:schemeClr>
                </a:solidFill>
              </a:rPr>
              <a:t> automatically an “anti-Turkish bigot.”</a:t>
            </a:r>
          </a:p>
          <a:p>
            <a:pPr fontAlgn="auto">
              <a:defRPr/>
            </a:pPr>
            <a:endParaRPr lang="en-US" dirty="0">
              <a:solidFill>
                <a:schemeClr val="bg2">
                  <a:lumMod val="75000"/>
                </a:schemeClr>
              </a:solidFill>
            </a:endParaRPr>
          </a:p>
          <a:p>
            <a:pPr fontAlgn="auto">
              <a:defRPr/>
            </a:pPr>
            <a:endParaRPr lang="en-US" dirty="0">
              <a:solidFill>
                <a:schemeClr val="bg2">
                  <a:lumMod val="75000"/>
                </a:schemeClr>
              </a:solidFill>
            </a:endParaRPr>
          </a:p>
        </p:txBody>
      </p:sp>
      <p:sp>
        <p:nvSpPr>
          <p:cNvPr id="4" name="Slide Number Placeholder 3">
            <a:extLst>
              <a:ext uri="{FF2B5EF4-FFF2-40B4-BE49-F238E27FC236}"/>
            </a:extLst>
          </p:cNvPr>
          <p:cNvSpPr>
            <a:spLocks noGrp="1"/>
          </p:cNvSpPr>
          <p:nvPr>
            <p:ph type="sldNum" sz="quarter" idx="12"/>
          </p:nvPr>
        </p:nvSpPr>
        <p:spPr/>
        <p:txBody>
          <a:bodyPr/>
          <a:lstStyle/>
          <a:p>
            <a:pPr>
              <a:defRPr/>
            </a:pPr>
            <a:fld id="{40319F27-B74D-4B95-94F2-C951D12E19F4}"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5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49275" y="5443538"/>
            <a:ext cx="8534400" cy="1074737"/>
          </a:xfrm>
        </p:spPr>
        <p:txBody>
          <a:bodyPr/>
          <a:lstStyle/>
          <a:p>
            <a:pPr fontAlgn="auto">
              <a:spcAft>
                <a:spcPts val="0"/>
              </a:spcAft>
              <a:defRPr/>
            </a:pPr>
            <a:r>
              <a:rPr lang="en-US" dirty="0"/>
              <a:t>International Context</a:t>
            </a:r>
          </a:p>
        </p:txBody>
      </p:sp>
      <p:sp>
        <p:nvSpPr>
          <p:cNvPr id="3" name="Content Placeholder 2">
            <a:extLst>
              <a:ext uri="{FF2B5EF4-FFF2-40B4-BE49-F238E27FC236}"/>
            </a:extLst>
          </p:cNvPr>
          <p:cNvSpPr>
            <a:spLocks noGrp="1"/>
          </p:cNvSpPr>
          <p:nvPr>
            <p:ph idx="1"/>
          </p:nvPr>
        </p:nvSpPr>
        <p:spPr>
          <a:xfrm>
            <a:off x="311150" y="0"/>
            <a:ext cx="8231188" cy="5981700"/>
          </a:xfrm>
        </p:spPr>
        <p:txBody>
          <a:bodyPr rtlCol="0">
            <a:normAutofit fontScale="70000" lnSpcReduction="20000"/>
          </a:bodyPr>
          <a:lstStyle/>
          <a:p>
            <a:pPr marL="457200" indent="-457200" fontAlgn="auto">
              <a:spcBef>
                <a:spcPts val="0"/>
              </a:spcBef>
              <a:buFont typeface="+mj-lt"/>
              <a:buAutoNum type="arabicPeriod"/>
              <a:defRPr/>
            </a:pPr>
            <a:r>
              <a:rPr lang="en-US" sz="2900" b="1" dirty="0">
                <a:solidFill>
                  <a:schemeClr val="tx1"/>
                </a:solidFill>
              </a:rPr>
              <a:t>WWI had just ended with unprecedented casualties.  Allied powers expected much after such sacrifice, from economic benefits to, “making the world safe for Democracy.” </a:t>
            </a:r>
          </a:p>
          <a:p>
            <a:pPr marL="457200" indent="-457200" fontAlgn="auto">
              <a:spcBef>
                <a:spcPts val="0"/>
              </a:spcBef>
              <a:buFont typeface="+mj-lt"/>
              <a:buAutoNum type="arabicPeriod"/>
              <a:defRPr/>
            </a:pPr>
            <a:endParaRPr lang="en-US" sz="2900" b="1" dirty="0">
              <a:solidFill>
                <a:schemeClr val="tx1"/>
              </a:solidFill>
            </a:endParaRPr>
          </a:p>
          <a:p>
            <a:pPr marL="457200" indent="-457200" fontAlgn="auto">
              <a:spcBef>
                <a:spcPts val="0"/>
              </a:spcBef>
              <a:buFont typeface="+mj-lt"/>
              <a:buAutoNum type="arabicPeriod"/>
              <a:defRPr/>
            </a:pPr>
            <a:r>
              <a:rPr lang="en-US" sz="2900" b="1" dirty="0">
                <a:solidFill>
                  <a:schemeClr val="tx1"/>
                </a:solidFill>
              </a:rPr>
              <a:t>One objective: “the liberation of the peoples who now lie beneath the murderous tyranny of the Turks” and “the expulsion from Europe of the Ottoman Empire, which has proved itself so radically alien to Western Civilization.”  </a:t>
            </a:r>
          </a:p>
          <a:p>
            <a:pPr marL="457200" indent="-457200" fontAlgn="auto">
              <a:spcBef>
                <a:spcPts val="0"/>
              </a:spcBef>
              <a:buFont typeface="+mj-lt"/>
              <a:buAutoNum type="arabicPeriod"/>
              <a:defRPr/>
            </a:pPr>
            <a:endParaRPr lang="en-US" sz="2900" b="1" dirty="0">
              <a:solidFill>
                <a:schemeClr val="tx1"/>
              </a:solidFill>
            </a:endParaRPr>
          </a:p>
          <a:p>
            <a:pPr marL="457200" indent="-457200" fontAlgn="auto">
              <a:spcBef>
                <a:spcPts val="0"/>
              </a:spcBef>
              <a:buFont typeface="+mj-lt"/>
              <a:buAutoNum type="arabicPeriod"/>
              <a:defRPr/>
            </a:pPr>
            <a:r>
              <a:rPr lang="en-US" sz="2900" b="1" dirty="0">
                <a:solidFill>
                  <a:schemeClr val="tx1"/>
                </a:solidFill>
              </a:rPr>
              <a:t>Increasingly desperate for manpower, Allies had promised much in return to Italy and Greece for joining Entente.  </a:t>
            </a:r>
          </a:p>
          <a:p>
            <a:pPr marL="457200" indent="-457200" fontAlgn="auto">
              <a:spcBef>
                <a:spcPts val="0"/>
              </a:spcBef>
              <a:buFont typeface="+mj-lt"/>
              <a:buAutoNum type="arabicPeriod"/>
              <a:defRPr/>
            </a:pPr>
            <a:endParaRPr lang="en-US" sz="2900" b="1" dirty="0">
              <a:solidFill>
                <a:schemeClr val="tx1"/>
              </a:solidFill>
            </a:endParaRPr>
          </a:p>
          <a:p>
            <a:pPr marL="457200" indent="-457200" fontAlgn="auto">
              <a:spcBef>
                <a:spcPts val="0"/>
              </a:spcBef>
              <a:buFont typeface="+mj-lt"/>
              <a:buAutoNum type="arabicPeriod"/>
              <a:defRPr/>
            </a:pPr>
            <a:r>
              <a:rPr lang="en-US" sz="2900" b="1" dirty="0">
                <a:solidFill>
                  <a:schemeClr val="tx1"/>
                </a:solidFill>
              </a:rPr>
              <a:t>At war’s end exhausted Allies under public pressure to quickly demobilize their armies.</a:t>
            </a:r>
          </a:p>
          <a:p>
            <a:pPr marL="457200" indent="-457200" fontAlgn="auto">
              <a:spcBef>
                <a:spcPts val="0"/>
              </a:spcBef>
              <a:buFont typeface="+mj-lt"/>
              <a:buAutoNum type="arabicPeriod"/>
              <a:defRPr/>
            </a:pPr>
            <a:endParaRPr lang="en-US" sz="2900" b="1" dirty="0">
              <a:solidFill>
                <a:schemeClr val="tx1"/>
              </a:solidFill>
            </a:endParaRPr>
          </a:p>
          <a:p>
            <a:pPr marL="457200" indent="-457200" fontAlgn="auto">
              <a:spcBef>
                <a:spcPts val="0"/>
              </a:spcBef>
              <a:buFont typeface="+mj-lt"/>
              <a:buAutoNum type="arabicPeriod"/>
              <a:defRPr/>
            </a:pPr>
            <a:r>
              <a:rPr lang="en-US" sz="2900" b="1" dirty="0">
                <a:solidFill>
                  <a:schemeClr val="tx1"/>
                </a:solidFill>
              </a:rPr>
              <a:t>Allies gave priority to peace with Germany.  </a:t>
            </a:r>
            <a:r>
              <a:rPr lang="en-US" sz="2900" b="1" dirty="0">
                <a:solidFill>
                  <a:srgbClr val="FFFF00"/>
                </a:solidFill>
              </a:rPr>
              <a:t>Turkey, considered secondary, was never occupied and policed</a:t>
            </a:r>
            <a:r>
              <a:rPr lang="en-US" sz="2900" b="1" dirty="0">
                <a:solidFill>
                  <a:schemeClr val="tx1"/>
                </a:solidFill>
              </a:rPr>
              <a:t>. </a:t>
            </a:r>
            <a:endParaRPr lang="en-US" sz="2900" dirty="0">
              <a:solidFill>
                <a:schemeClr val="tx1"/>
              </a:solidFill>
            </a:endParaRPr>
          </a:p>
          <a:p>
            <a:pPr fontAlgn="auto">
              <a:defRPr/>
            </a:pPr>
            <a:endParaRPr lang="en-US" dirty="0">
              <a:solidFill>
                <a:schemeClr val="bg2">
                  <a:lumMod val="75000"/>
                </a:schemeClr>
              </a:solidFill>
            </a:endParaRPr>
          </a:p>
        </p:txBody>
      </p:sp>
      <p:sp>
        <p:nvSpPr>
          <p:cNvPr id="4" name="Slide Number Placeholder 3">
            <a:extLst>
              <a:ext uri="{FF2B5EF4-FFF2-40B4-BE49-F238E27FC236}"/>
            </a:extLst>
          </p:cNvPr>
          <p:cNvSpPr>
            <a:spLocks noGrp="1"/>
          </p:cNvSpPr>
          <p:nvPr>
            <p:ph type="sldNum" sz="quarter" idx="12"/>
          </p:nvPr>
        </p:nvSpPr>
        <p:spPr/>
        <p:txBody>
          <a:bodyPr/>
          <a:lstStyle/>
          <a:p>
            <a:pPr>
              <a:defRPr/>
            </a:pPr>
            <a:fld id="{5F8E4901-C1EC-4A4C-9DAD-FC89E6BE89C2}" type="slidenum">
              <a:rPr lang="en-US"/>
              <a:pPr>
                <a:defRPr/>
              </a:pPr>
              <a:t>5</a:t>
            </a:fld>
            <a:endParaRPr lang="en-US"/>
          </a:p>
        </p:txBody>
      </p:sp>
      <p:sp>
        <p:nvSpPr>
          <p:cNvPr id="24581" name="TextBox 4"/>
          <p:cNvSpPr txBox="1">
            <a:spLocks noChangeArrowheads="1"/>
          </p:cNvSpPr>
          <p:nvPr/>
        </p:nvSpPr>
        <p:spPr bwMode="auto">
          <a:xfrm>
            <a:off x="8542338" y="339725"/>
            <a:ext cx="3262312" cy="3046413"/>
          </a:xfrm>
          <a:prstGeom prst="rect">
            <a:avLst/>
          </a:prstGeom>
          <a:noFill/>
          <a:ln w="9525">
            <a:noFill/>
            <a:miter lim="800000"/>
            <a:headEnd/>
            <a:tailEnd/>
          </a:ln>
        </p:spPr>
        <p:txBody>
          <a:bodyPr>
            <a:spAutoFit/>
          </a:bodyPr>
          <a:lstStyle/>
          <a:p>
            <a:r>
              <a:rPr lang="en-US" sz="2400" b="1">
                <a:solidFill>
                  <a:schemeClr val="bg1"/>
                </a:solidFill>
                <a:latin typeface="Century Gothic" pitchFamily="34" charset="0"/>
              </a:rPr>
              <a:t>Horns of a dilemma:</a:t>
            </a:r>
            <a:r>
              <a:rPr lang="en-US" sz="2400" b="1">
                <a:latin typeface="Century Gothic" pitchFamily="34" charset="0"/>
              </a:rPr>
              <a:t> </a:t>
            </a:r>
            <a:r>
              <a:rPr lang="en-US" sz="2400" b="1">
                <a:solidFill>
                  <a:srgbClr val="FFFF00"/>
                </a:solidFill>
                <a:latin typeface="Century Gothic" pitchFamily="34" charset="0"/>
              </a:rPr>
              <a:t>Administer justice and inflame Turkish resistance, or reward genocide and continuing persecution of Christian minorities</a:t>
            </a:r>
            <a:r>
              <a:rPr lang="en-US" sz="2400" b="1">
                <a:latin typeface="Century Gothic"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6000">
              <a:schemeClr val="bg2">
                <a:tint val="97000"/>
                <a:hueMod val="92000"/>
                <a:satMod val="169000"/>
                <a:lumMod val="164000"/>
              </a:schemeClr>
            </a:gs>
            <a:gs pos="6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6" name="Straight Connector 65">
            <a:extLst>
              <a:ext uri="{FF2B5EF4-FFF2-40B4-BE49-F238E27FC236}"/>
            </a:extLst>
          </p:cNvPr>
          <p:cNvCxnSpPr>
            <a:cxnSpLocks/>
          </p:cNvCxnSpPr>
          <p:nvPr/>
        </p:nvCxnSpPr>
        <p:spPr>
          <a:xfrm>
            <a:off x="7612063" y="1677988"/>
            <a:ext cx="4762" cy="3122612"/>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extLst>
          </p:cNvPr>
          <p:cNvCxnSpPr>
            <a:cxnSpLocks/>
          </p:cNvCxnSpPr>
          <p:nvPr/>
        </p:nvCxnSpPr>
        <p:spPr>
          <a:xfrm>
            <a:off x="8067675" y="3319463"/>
            <a:ext cx="12700" cy="1328737"/>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extLst>
          </p:cNvPr>
          <p:cNvCxnSpPr>
            <a:cxnSpLocks/>
          </p:cNvCxnSpPr>
          <p:nvPr/>
        </p:nvCxnSpPr>
        <p:spPr>
          <a:xfrm flipH="1">
            <a:off x="2484438" y="976313"/>
            <a:ext cx="25400" cy="3695700"/>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extLst>
          </p:cNvPr>
          <p:cNvCxnSpPr>
            <a:cxnSpLocks/>
          </p:cNvCxnSpPr>
          <p:nvPr/>
        </p:nvCxnSpPr>
        <p:spPr>
          <a:xfrm>
            <a:off x="6469063" y="2128838"/>
            <a:ext cx="4762" cy="2522537"/>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extLst>
          </p:cNvPr>
          <p:cNvCxnSpPr>
            <a:cxnSpLocks/>
          </p:cNvCxnSpPr>
          <p:nvPr/>
        </p:nvCxnSpPr>
        <p:spPr>
          <a:xfrm flipH="1">
            <a:off x="6253163" y="1171575"/>
            <a:ext cx="3175" cy="3473450"/>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sp>
        <p:nvSpPr>
          <p:cNvPr id="60" name="Oval 59">
            <a:extLst>
              <a:ext uri="{FF2B5EF4-FFF2-40B4-BE49-F238E27FC236}"/>
            </a:extLst>
          </p:cNvPr>
          <p:cNvSpPr/>
          <p:nvPr/>
        </p:nvSpPr>
        <p:spPr>
          <a:xfrm>
            <a:off x="10072688" y="15875"/>
            <a:ext cx="1843087" cy="16144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n-US" b="1" dirty="0">
                <a:solidFill>
                  <a:schemeClr val="bg1"/>
                </a:solidFill>
              </a:rPr>
              <a:t>Turks defeat Greeks at </a:t>
            </a:r>
            <a:r>
              <a:rPr lang="en-US" b="1" dirty="0" err="1">
                <a:solidFill>
                  <a:schemeClr val="bg1"/>
                </a:solidFill>
              </a:rPr>
              <a:t>Dumlupinar</a:t>
            </a:r>
            <a:endParaRPr lang="en-US" b="1" dirty="0">
              <a:solidFill>
                <a:schemeClr val="bg1"/>
              </a:solidFill>
            </a:endParaRPr>
          </a:p>
        </p:txBody>
      </p:sp>
      <p:cxnSp>
        <p:nvCxnSpPr>
          <p:cNvPr id="61" name="Straight Connector 60">
            <a:extLst>
              <a:ext uri="{FF2B5EF4-FFF2-40B4-BE49-F238E27FC236}"/>
            </a:extLst>
          </p:cNvPr>
          <p:cNvCxnSpPr>
            <a:cxnSpLocks/>
          </p:cNvCxnSpPr>
          <p:nvPr/>
        </p:nvCxnSpPr>
        <p:spPr>
          <a:xfrm>
            <a:off x="11001375" y="1644650"/>
            <a:ext cx="0" cy="2986088"/>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extLst>
          </p:cNvPr>
          <p:cNvCxnSpPr>
            <a:cxnSpLocks/>
          </p:cNvCxnSpPr>
          <p:nvPr/>
        </p:nvCxnSpPr>
        <p:spPr>
          <a:xfrm>
            <a:off x="111125" y="682625"/>
            <a:ext cx="1222375" cy="0"/>
          </a:xfrm>
          <a:prstGeom prst="line">
            <a:avLst/>
          </a:prstGeom>
          <a:ln w="69850">
            <a:solidFill>
              <a:srgbClr val="000070"/>
            </a:solidFill>
            <a:head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extLst>
          </p:cNvPr>
          <p:cNvCxnSpPr>
            <a:cxnSpLocks/>
          </p:cNvCxnSpPr>
          <p:nvPr/>
        </p:nvCxnSpPr>
        <p:spPr>
          <a:xfrm>
            <a:off x="3514725" y="2908300"/>
            <a:ext cx="0" cy="1782763"/>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extLst>
          </p:cNvPr>
          <p:cNvCxnSpPr>
            <a:cxnSpLocks/>
          </p:cNvCxnSpPr>
          <p:nvPr/>
        </p:nvCxnSpPr>
        <p:spPr>
          <a:xfrm>
            <a:off x="1971675" y="2416175"/>
            <a:ext cx="0" cy="2271713"/>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sp>
        <p:nvSpPr>
          <p:cNvPr id="40" name="Arrow: Striped Right 39">
            <a:extLst>
              <a:ext uri="{FF2B5EF4-FFF2-40B4-BE49-F238E27FC236}"/>
            </a:extLst>
          </p:cNvPr>
          <p:cNvSpPr/>
          <p:nvPr/>
        </p:nvSpPr>
        <p:spPr>
          <a:xfrm rot="20884866">
            <a:off x="2157413" y="2224088"/>
            <a:ext cx="10361612" cy="115252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r>
              <a:rPr lang="en-US" b="1" dirty="0"/>
              <a:t>Persecution of Christians</a:t>
            </a:r>
          </a:p>
        </p:txBody>
      </p:sp>
      <p:cxnSp>
        <p:nvCxnSpPr>
          <p:cNvPr id="29" name="Straight Connector 28">
            <a:extLst>
              <a:ext uri="{FF2B5EF4-FFF2-40B4-BE49-F238E27FC236}"/>
            </a:extLst>
          </p:cNvPr>
          <p:cNvCxnSpPr>
            <a:cxnSpLocks/>
            <a:stCxn id="30" idx="0"/>
          </p:cNvCxnSpPr>
          <p:nvPr/>
        </p:nvCxnSpPr>
        <p:spPr>
          <a:xfrm flipH="1">
            <a:off x="5594350" y="3351213"/>
            <a:ext cx="12700" cy="1158875"/>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extLst>
          </p:cNvPr>
          <p:cNvSpPr>
            <a:spLocks noGrp="1"/>
          </p:cNvSpPr>
          <p:nvPr>
            <p:ph type="title"/>
          </p:nvPr>
        </p:nvSpPr>
        <p:spPr>
          <a:xfrm>
            <a:off x="684213" y="4987925"/>
            <a:ext cx="8534400" cy="1506538"/>
          </a:xfrm>
        </p:spPr>
        <p:txBody>
          <a:bodyPr/>
          <a:lstStyle/>
          <a:p>
            <a:pPr fontAlgn="auto">
              <a:spcAft>
                <a:spcPts val="0"/>
              </a:spcAft>
              <a:defRPr/>
            </a:pPr>
            <a:r>
              <a:rPr lang="en-US" dirty="0"/>
              <a:t>Timeline</a:t>
            </a:r>
          </a:p>
        </p:txBody>
      </p:sp>
      <p:cxnSp>
        <p:nvCxnSpPr>
          <p:cNvPr id="18" name="Straight Connector 17">
            <a:extLst>
              <a:ext uri="{FF2B5EF4-FFF2-40B4-BE49-F238E27FC236}"/>
            </a:extLst>
          </p:cNvPr>
          <p:cNvCxnSpPr>
            <a:cxnSpLocks/>
          </p:cNvCxnSpPr>
          <p:nvPr/>
        </p:nvCxnSpPr>
        <p:spPr>
          <a:xfrm>
            <a:off x="11253788" y="3033713"/>
            <a:ext cx="0" cy="1589087"/>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sp>
        <p:nvSpPr>
          <p:cNvPr id="16" name="Explosion: 14 Points 15">
            <a:extLst>
              <a:ext uri="{FF2B5EF4-FFF2-40B4-BE49-F238E27FC236}"/>
            </a:extLst>
          </p:cNvPr>
          <p:cNvSpPr/>
          <p:nvPr/>
        </p:nvSpPr>
        <p:spPr>
          <a:xfrm>
            <a:off x="10161588" y="2525713"/>
            <a:ext cx="2405062" cy="193357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a:solidFill>
                  <a:schemeClr val="bg1"/>
                </a:solidFill>
              </a:rPr>
              <a:t>Smyrna sacked &amp; burned</a:t>
            </a:r>
          </a:p>
        </p:txBody>
      </p:sp>
      <p:pic>
        <p:nvPicPr>
          <p:cNvPr id="25617" name="Picture 21"/>
          <p:cNvPicPr>
            <a:picLocks noChangeAspect="1"/>
          </p:cNvPicPr>
          <p:nvPr/>
        </p:nvPicPr>
        <p:blipFill>
          <a:blip r:embed="rId2"/>
          <a:srcRect l="57372"/>
          <a:stretch>
            <a:fillRect/>
          </a:stretch>
        </p:blipFill>
        <p:spPr bwMode="auto">
          <a:xfrm>
            <a:off x="0" y="4646613"/>
            <a:ext cx="1169988" cy="223837"/>
          </a:xfrm>
          <a:prstGeom prst="rect">
            <a:avLst/>
          </a:prstGeom>
          <a:noFill/>
          <a:ln w="9525">
            <a:noFill/>
            <a:miter lim="800000"/>
            <a:headEnd/>
            <a:tailEnd/>
          </a:ln>
        </p:spPr>
      </p:pic>
      <p:pic>
        <p:nvPicPr>
          <p:cNvPr id="25618" name="Picture 3"/>
          <p:cNvPicPr>
            <a:picLocks noChangeAspect="1"/>
          </p:cNvPicPr>
          <p:nvPr/>
        </p:nvPicPr>
        <p:blipFill>
          <a:blip r:embed="rId2"/>
          <a:srcRect/>
          <a:stretch>
            <a:fillRect/>
          </a:stretch>
        </p:blipFill>
        <p:spPr bwMode="auto">
          <a:xfrm>
            <a:off x="9324975" y="4646613"/>
            <a:ext cx="2743200" cy="223837"/>
          </a:xfrm>
          <a:prstGeom prst="rect">
            <a:avLst/>
          </a:prstGeom>
          <a:noFill/>
          <a:ln w="9525">
            <a:noFill/>
            <a:miter lim="800000"/>
            <a:headEnd/>
            <a:tailEnd/>
          </a:ln>
        </p:spPr>
      </p:pic>
      <p:pic>
        <p:nvPicPr>
          <p:cNvPr id="25619" name="Picture 4"/>
          <p:cNvPicPr>
            <a:picLocks noChangeAspect="1"/>
          </p:cNvPicPr>
          <p:nvPr/>
        </p:nvPicPr>
        <p:blipFill>
          <a:blip r:embed="rId2"/>
          <a:srcRect/>
          <a:stretch>
            <a:fillRect/>
          </a:stretch>
        </p:blipFill>
        <p:spPr bwMode="auto">
          <a:xfrm>
            <a:off x="6604000" y="4643438"/>
            <a:ext cx="2743200" cy="223837"/>
          </a:xfrm>
          <a:prstGeom prst="rect">
            <a:avLst/>
          </a:prstGeom>
          <a:noFill/>
          <a:ln w="9525">
            <a:noFill/>
            <a:miter lim="800000"/>
            <a:headEnd/>
            <a:tailEnd/>
          </a:ln>
        </p:spPr>
      </p:pic>
      <p:pic>
        <p:nvPicPr>
          <p:cNvPr id="25620" name="Picture 5"/>
          <p:cNvPicPr>
            <a:picLocks noChangeAspect="1"/>
          </p:cNvPicPr>
          <p:nvPr/>
        </p:nvPicPr>
        <p:blipFill>
          <a:blip r:embed="rId2"/>
          <a:srcRect/>
          <a:stretch>
            <a:fillRect/>
          </a:stretch>
        </p:blipFill>
        <p:spPr bwMode="auto">
          <a:xfrm>
            <a:off x="3881438" y="4643438"/>
            <a:ext cx="2743200" cy="223837"/>
          </a:xfrm>
          <a:prstGeom prst="rect">
            <a:avLst/>
          </a:prstGeom>
          <a:noFill/>
          <a:ln w="9525">
            <a:noFill/>
            <a:miter lim="800000"/>
            <a:headEnd/>
            <a:tailEnd/>
          </a:ln>
        </p:spPr>
      </p:pic>
      <p:pic>
        <p:nvPicPr>
          <p:cNvPr id="25621" name="Picture 6"/>
          <p:cNvPicPr>
            <a:picLocks noChangeAspect="1"/>
          </p:cNvPicPr>
          <p:nvPr/>
        </p:nvPicPr>
        <p:blipFill>
          <a:blip r:embed="rId2"/>
          <a:srcRect/>
          <a:stretch>
            <a:fillRect/>
          </a:stretch>
        </p:blipFill>
        <p:spPr bwMode="auto">
          <a:xfrm>
            <a:off x="1138238" y="4654550"/>
            <a:ext cx="2743200" cy="223838"/>
          </a:xfrm>
          <a:prstGeom prst="rect">
            <a:avLst/>
          </a:prstGeom>
          <a:noFill/>
          <a:ln w="9525">
            <a:noFill/>
            <a:miter lim="800000"/>
            <a:headEnd/>
            <a:tailEnd/>
          </a:ln>
        </p:spPr>
      </p:pic>
      <p:sp>
        <p:nvSpPr>
          <p:cNvPr id="8" name="Right Bracket 7">
            <a:extLst>
              <a:ext uri="{FF2B5EF4-FFF2-40B4-BE49-F238E27FC236}"/>
            </a:extLst>
          </p:cNvPr>
          <p:cNvSpPr/>
          <p:nvPr/>
        </p:nvSpPr>
        <p:spPr>
          <a:xfrm rot="16200000" flipH="1">
            <a:off x="2397125" y="3708401"/>
            <a:ext cx="225425" cy="2743200"/>
          </a:xfrm>
          <a:prstGeom prst="rightBracket">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latin typeface="Calibri" panose="020F0502020204030204"/>
            </a:endParaRPr>
          </a:p>
        </p:txBody>
      </p:sp>
      <p:sp>
        <p:nvSpPr>
          <p:cNvPr id="9" name="Right Bracket 8">
            <a:extLst>
              <a:ext uri="{FF2B5EF4-FFF2-40B4-BE49-F238E27FC236}"/>
            </a:extLst>
          </p:cNvPr>
          <p:cNvSpPr/>
          <p:nvPr/>
        </p:nvSpPr>
        <p:spPr>
          <a:xfrm rot="16200000" flipH="1">
            <a:off x="5140325" y="3708401"/>
            <a:ext cx="225425" cy="2743200"/>
          </a:xfrm>
          <a:prstGeom prst="rightBracket">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latin typeface="Calibri" panose="020F0502020204030204"/>
            </a:endParaRPr>
          </a:p>
        </p:txBody>
      </p:sp>
      <p:sp>
        <p:nvSpPr>
          <p:cNvPr id="10" name="Right Bracket 9">
            <a:extLst>
              <a:ext uri="{FF2B5EF4-FFF2-40B4-BE49-F238E27FC236}"/>
            </a:extLst>
          </p:cNvPr>
          <p:cNvSpPr/>
          <p:nvPr/>
        </p:nvSpPr>
        <p:spPr>
          <a:xfrm rot="16200000" flipH="1">
            <a:off x="7841456" y="3696494"/>
            <a:ext cx="223838" cy="2743200"/>
          </a:xfrm>
          <a:prstGeom prst="rightBracket">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latin typeface="Calibri" panose="020F0502020204030204"/>
            </a:endParaRPr>
          </a:p>
        </p:txBody>
      </p:sp>
      <p:sp>
        <p:nvSpPr>
          <p:cNvPr id="11" name="Right Bracket 10">
            <a:extLst>
              <a:ext uri="{FF2B5EF4-FFF2-40B4-BE49-F238E27FC236}"/>
            </a:extLst>
          </p:cNvPr>
          <p:cNvSpPr/>
          <p:nvPr/>
        </p:nvSpPr>
        <p:spPr>
          <a:xfrm rot="16200000" flipH="1">
            <a:off x="10584656" y="3696494"/>
            <a:ext cx="223838" cy="2743200"/>
          </a:xfrm>
          <a:prstGeom prst="rightBracket">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latin typeface="Calibri" panose="020F0502020204030204"/>
            </a:endParaRPr>
          </a:p>
        </p:txBody>
      </p:sp>
      <p:sp>
        <p:nvSpPr>
          <p:cNvPr id="25626" name="TextBox 12"/>
          <p:cNvSpPr txBox="1">
            <a:spLocks noChangeArrowheads="1"/>
          </p:cNvSpPr>
          <p:nvPr/>
        </p:nvSpPr>
        <p:spPr bwMode="auto">
          <a:xfrm>
            <a:off x="4868863" y="4867275"/>
            <a:ext cx="747712" cy="369888"/>
          </a:xfrm>
          <a:prstGeom prst="rect">
            <a:avLst/>
          </a:prstGeom>
          <a:noFill/>
          <a:ln w="9525">
            <a:noFill/>
            <a:miter lim="800000"/>
            <a:headEnd/>
            <a:tailEnd/>
          </a:ln>
        </p:spPr>
        <p:txBody>
          <a:bodyPr>
            <a:spAutoFit/>
          </a:bodyPr>
          <a:lstStyle/>
          <a:p>
            <a:pPr defTabSz="914400"/>
            <a:r>
              <a:rPr lang="en-US">
                <a:latin typeface="Calibri" pitchFamily="34" charset="0"/>
              </a:rPr>
              <a:t>1920</a:t>
            </a:r>
          </a:p>
        </p:txBody>
      </p:sp>
      <p:sp>
        <p:nvSpPr>
          <p:cNvPr id="25627" name="TextBox 13"/>
          <p:cNvSpPr txBox="1">
            <a:spLocks noChangeArrowheads="1"/>
          </p:cNvSpPr>
          <p:nvPr/>
        </p:nvSpPr>
        <p:spPr bwMode="auto">
          <a:xfrm>
            <a:off x="7669213" y="4835525"/>
            <a:ext cx="747712" cy="368300"/>
          </a:xfrm>
          <a:prstGeom prst="rect">
            <a:avLst/>
          </a:prstGeom>
          <a:noFill/>
          <a:ln w="9525">
            <a:noFill/>
            <a:miter lim="800000"/>
            <a:headEnd/>
            <a:tailEnd/>
          </a:ln>
        </p:spPr>
        <p:txBody>
          <a:bodyPr>
            <a:spAutoFit/>
          </a:bodyPr>
          <a:lstStyle/>
          <a:p>
            <a:pPr defTabSz="914400"/>
            <a:r>
              <a:rPr lang="en-US">
                <a:latin typeface="Calibri" pitchFamily="34" charset="0"/>
              </a:rPr>
              <a:t>1921</a:t>
            </a:r>
          </a:p>
        </p:txBody>
      </p:sp>
      <p:sp>
        <p:nvSpPr>
          <p:cNvPr id="25628" name="TextBox 14"/>
          <p:cNvSpPr txBox="1">
            <a:spLocks noChangeArrowheads="1"/>
          </p:cNvSpPr>
          <p:nvPr/>
        </p:nvSpPr>
        <p:spPr bwMode="auto">
          <a:xfrm>
            <a:off x="10393363" y="4835525"/>
            <a:ext cx="747712" cy="368300"/>
          </a:xfrm>
          <a:prstGeom prst="rect">
            <a:avLst/>
          </a:prstGeom>
          <a:noFill/>
          <a:ln w="9525">
            <a:noFill/>
            <a:miter lim="800000"/>
            <a:headEnd/>
            <a:tailEnd/>
          </a:ln>
        </p:spPr>
        <p:txBody>
          <a:bodyPr>
            <a:spAutoFit/>
          </a:bodyPr>
          <a:lstStyle/>
          <a:p>
            <a:pPr defTabSz="914400"/>
            <a:r>
              <a:rPr lang="en-US">
                <a:latin typeface="Calibri" pitchFamily="34" charset="0"/>
              </a:rPr>
              <a:t>1922</a:t>
            </a:r>
          </a:p>
        </p:txBody>
      </p:sp>
      <p:sp>
        <p:nvSpPr>
          <p:cNvPr id="25629" name="TextBox 11"/>
          <p:cNvSpPr txBox="1">
            <a:spLocks noChangeArrowheads="1"/>
          </p:cNvSpPr>
          <p:nvPr/>
        </p:nvSpPr>
        <p:spPr bwMode="auto">
          <a:xfrm>
            <a:off x="2136775" y="4867275"/>
            <a:ext cx="747713" cy="369888"/>
          </a:xfrm>
          <a:prstGeom prst="rect">
            <a:avLst/>
          </a:prstGeom>
          <a:noFill/>
          <a:ln w="9525">
            <a:noFill/>
            <a:miter lim="800000"/>
            <a:headEnd/>
            <a:tailEnd/>
          </a:ln>
        </p:spPr>
        <p:txBody>
          <a:bodyPr>
            <a:spAutoFit/>
          </a:bodyPr>
          <a:lstStyle/>
          <a:p>
            <a:pPr defTabSz="914400"/>
            <a:r>
              <a:rPr lang="en-US">
                <a:latin typeface="Calibri" pitchFamily="34" charset="0"/>
              </a:rPr>
              <a:t>1919</a:t>
            </a:r>
          </a:p>
        </p:txBody>
      </p:sp>
      <p:sp>
        <p:nvSpPr>
          <p:cNvPr id="24" name="Right Bracket 23">
            <a:extLst>
              <a:ext uri="{FF2B5EF4-FFF2-40B4-BE49-F238E27FC236}"/>
            </a:extLst>
          </p:cNvPr>
          <p:cNvSpPr/>
          <p:nvPr/>
        </p:nvSpPr>
        <p:spPr>
          <a:xfrm rot="16200000" flipH="1">
            <a:off x="425450" y="4489450"/>
            <a:ext cx="234950" cy="1168400"/>
          </a:xfrm>
          <a:prstGeom prst="rightBracket">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latin typeface="Calibri" panose="020F0502020204030204"/>
            </a:endParaRPr>
          </a:p>
        </p:txBody>
      </p:sp>
      <p:cxnSp>
        <p:nvCxnSpPr>
          <p:cNvPr id="26" name="Straight Connector 25">
            <a:extLst>
              <a:ext uri="{FF2B5EF4-FFF2-40B4-BE49-F238E27FC236}"/>
            </a:extLst>
          </p:cNvPr>
          <p:cNvCxnSpPr>
            <a:cxnSpLocks/>
          </p:cNvCxnSpPr>
          <p:nvPr/>
        </p:nvCxnSpPr>
        <p:spPr>
          <a:xfrm>
            <a:off x="577850" y="3043238"/>
            <a:ext cx="0" cy="1589087"/>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extLst>
          </p:cNvPr>
          <p:cNvCxnSpPr>
            <a:cxnSpLocks/>
          </p:cNvCxnSpPr>
          <p:nvPr/>
        </p:nvCxnSpPr>
        <p:spPr>
          <a:xfrm>
            <a:off x="2174875" y="3033713"/>
            <a:ext cx="0" cy="1589087"/>
          </a:xfrm>
          <a:prstGeom prst="line">
            <a:avLst/>
          </a:prstGeom>
          <a:ln w="69850">
            <a:solidFill>
              <a:srgbClr val="000070"/>
            </a:solidFill>
          </a:ln>
        </p:spPr>
        <p:style>
          <a:lnRef idx="2">
            <a:schemeClr val="accent1">
              <a:shade val="50000"/>
            </a:schemeClr>
          </a:lnRef>
          <a:fillRef idx="1">
            <a:schemeClr val="accent1"/>
          </a:fillRef>
          <a:effectRef idx="0">
            <a:schemeClr val="accent1"/>
          </a:effectRef>
          <a:fontRef idx="minor">
            <a:schemeClr val="lt1"/>
          </a:fontRef>
        </p:style>
      </p:cxnSp>
      <p:sp>
        <p:nvSpPr>
          <p:cNvPr id="28" name="Oval 27">
            <a:extLst>
              <a:ext uri="{FF2B5EF4-FFF2-40B4-BE49-F238E27FC236}"/>
            </a:extLst>
          </p:cNvPr>
          <p:cNvSpPr/>
          <p:nvPr/>
        </p:nvSpPr>
        <p:spPr>
          <a:xfrm>
            <a:off x="1481138" y="2438400"/>
            <a:ext cx="1484312" cy="1046163"/>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a:solidFill>
                  <a:srgbClr val="FFFF00"/>
                </a:solidFill>
              </a:rPr>
              <a:t>Greeks occupy Smyrna</a:t>
            </a:r>
          </a:p>
        </p:txBody>
      </p:sp>
      <p:sp>
        <p:nvSpPr>
          <p:cNvPr id="30" name="Oval 29">
            <a:extLst>
              <a:ext uri="{FF2B5EF4-FFF2-40B4-BE49-F238E27FC236}"/>
            </a:extLst>
          </p:cNvPr>
          <p:cNvSpPr/>
          <p:nvPr/>
        </p:nvSpPr>
        <p:spPr>
          <a:xfrm>
            <a:off x="4864100" y="3351213"/>
            <a:ext cx="1484313" cy="835025"/>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Treaty of Sevres</a:t>
            </a:r>
          </a:p>
        </p:txBody>
      </p:sp>
      <p:sp>
        <p:nvSpPr>
          <p:cNvPr id="31" name="Oval 30">
            <a:extLst>
              <a:ext uri="{FF2B5EF4-FFF2-40B4-BE49-F238E27FC236}"/>
            </a:extLst>
          </p:cNvPr>
          <p:cNvSpPr/>
          <p:nvPr/>
        </p:nvSpPr>
        <p:spPr>
          <a:xfrm>
            <a:off x="395288" y="33338"/>
            <a:ext cx="1287462" cy="1346200"/>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400" dirty="0"/>
              <a:t>Armenian Republic declared (May 1918)</a:t>
            </a:r>
          </a:p>
        </p:txBody>
      </p:sp>
      <p:sp>
        <p:nvSpPr>
          <p:cNvPr id="36" name="Oval 35">
            <a:extLst>
              <a:ext uri="{FF2B5EF4-FFF2-40B4-BE49-F238E27FC236}"/>
            </a:extLst>
          </p:cNvPr>
          <p:cNvSpPr/>
          <p:nvPr/>
        </p:nvSpPr>
        <p:spPr>
          <a:xfrm>
            <a:off x="5483225" y="1749425"/>
            <a:ext cx="1995488" cy="669925"/>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Sovietization of Armenia</a:t>
            </a:r>
          </a:p>
        </p:txBody>
      </p:sp>
      <p:sp>
        <p:nvSpPr>
          <p:cNvPr id="39" name="Arrow: Striped Right 38">
            <a:extLst>
              <a:ext uri="{FF2B5EF4-FFF2-40B4-BE49-F238E27FC236}"/>
            </a:extLst>
          </p:cNvPr>
          <p:cNvSpPr/>
          <p:nvPr/>
        </p:nvSpPr>
        <p:spPr>
          <a:xfrm>
            <a:off x="0" y="3294063"/>
            <a:ext cx="2968625" cy="112236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Persecution of </a:t>
            </a:r>
            <a:r>
              <a:rPr lang="en-US" b="1" dirty="0" err="1"/>
              <a:t>Xians</a:t>
            </a:r>
            <a:endParaRPr lang="en-US" b="1" dirty="0"/>
          </a:p>
        </p:txBody>
      </p:sp>
      <p:sp>
        <p:nvSpPr>
          <p:cNvPr id="41" name="Oval 40">
            <a:extLst>
              <a:ext uri="{FF2B5EF4-FFF2-40B4-BE49-F238E27FC236}"/>
            </a:extLst>
          </p:cNvPr>
          <p:cNvSpPr/>
          <p:nvPr/>
        </p:nvSpPr>
        <p:spPr>
          <a:xfrm>
            <a:off x="1152525" y="1466850"/>
            <a:ext cx="1289050" cy="936625"/>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Italians occupy </a:t>
            </a:r>
            <a:r>
              <a:rPr lang="en-US" dirty="0" err="1"/>
              <a:t>Adalia</a:t>
            </a:r>
            <a:endParaRPr lang="en-US" dirty="0"/>
          </a:p>
        </p:txBody>
      </p:sp>
      <p:sp>
        <p:nvSpPr>
          <p:cNvPr id="25639" name="TextBox 43"/>
          <p:cNvSpPr txBox="1">
            <a:spLocks noChangeArrowheads="1"/>
          </p:cNvSpPr>
          <p:nvPr/>
        </p:nvSpPr>
        <p:spPr bwMode="auto">
          <a:xfrm>
            <a:off x="2706688" y="4010025"/>
            <a:ext cx="2660650" cy="307975"/>
          </a:xfrm>
          <a:prstGeom prst="rect">
            <a:avLst/>
          </a:prstGeom>
          <a:noFill/>
          <a:ln w="9525">
            <a:noFill/>
            <a:miter lim="800000"/>
            <a:headEnd/>
            <a:tailEnd/>
          </a:ln>
        </p:spPr>
        <p:txBody>
          <a:bodyPr>
            <a:spAutoFit/>
          </a:bodyPr>
          <a:lstStyle/>
          <a:p>
            <a:r>
              <a:rPr lang="en-US" sz="1400">
                <a:latin typeface="Century Gothic" pitchFamily="34" charset="0"/>
              </a:rPr>
              <a:t>King-Crane Report</a:t>
            </a:r>
          </a:p>
        </p:txBody>
      </p:sp>
      <p:sp>
        <p:nvSpPr>
          <p:cNvPr id="25640" name="TextBox 44"/>
          <p:cNvSpPr txBox="1">
            <a:spLocks noChangeArrowheads="1"/>
          </p:cNvSpPr>
          <p:nvPr/>
        </p:nvSpPr>
        <p:spPr bwMode="auto">
          <a:xfrm>
            <a:off x="3157538" y="4181475"/>
            <a:ext cx="2660650" cy="307975"/>
          </a:xfrm>
          <a:prstGeom prst="rect">
            <a:avLst/>
          </a:prstGeom>
          <a:noFill/>
          <a:ln w="9525">
            <a:noFill/>
            <a:miter lim="800000"/>
            <a:headEnd/>
            <a:tailEnd/>
          </a:ln>
        </p:spPr>
        <p:txBody>
          <a:bodyPr>
            <a:spAutoFit/>
          </a:bodyPr>
          <a:lstStyle/>
          <a:p>
            <a:r>
              <a:rPr lang="en-US" sz="1400">
                <a:latin typeface="Century Gothic" pitchFamily="34" charset="0"/>
              </a:rPr>
              <a:t>Harbord Report</a:t>
            </a:r>
          </a:p>
        </p:txBody>
      </p:sp>
      <p:sp>
        <p:nvSpPr>
          <p:cNvPr id="25641" name="TextBox 45"/>
          <p:cNvSpPr txBox="1">
            <a:spLocks noChangeArrowheads="1"/>
          </p:cNvSpPr>
          <p:nvPr/>
        </p:nvSpPr>
        <p:spPr bwMode="auto">
          <a:xfrm>
            <a:off x="3178175" y="4394200"/>
            <a:ext cx="3552825" cy="307975"/>
          </a:xfrm>
          <a:prstGeom prst="rect">
            <a:avLst/>
          </a:prstGeom>
          <a:noFill/>
          <a:ln w="9525">
            <a:noFill/>
            <a:miter lim="800000"/>
            <a:headEnd/>
            <a:tailEnd/>
          </a:ln>
        </p:spPr>
        <p:txBody>
          <a:bodyPr>
            <a:spAutoFit/>
          </a:bodyPr>
          <a:lstStyle/>
          <a:p>
            <a:r>
              <a:rPr lang="en-US" sz="1400">
                <a:latin typeface="Century Gothic" pitchFamily="34" charset="0"/>
              </a:rPr>
              <a:t>Inter-Allied Report on Smyrna</a:t>
            </a:r>
          </a:p>
        </p:txBody>
      </p:sp>
      <p:sp>
        <p:nvSpPr>
          <p:cNvPr id="47" name="Oval 46">
            <a:extLst>
              <a:ext uri="{FF2B5EF4-FFF2-40B4-BE49-F238E27FC236}"/>
            </a:extLst>
          </p:cNvPr>
          <p:cNvSpPr/>
          <p:nvPr/>
        </p:nvSpPr>
        <p:spPr>
          <a:xfrm>
            <a:off x="1636713" y="-92075"/>
            <a:ext cx="2490787" cy="1619250"/>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Allies threaten renewed war; Germans sign Versailles Treaty</a:t>
            </a:r>
          </a:p>
        </p:txBody>
      </p:sp>
      <p:sp>
        <p:nvSpPr>
          <p:cNvPr id="51" name="Oval 50">
            <a:extLst>
              <a:ext uri="{FF2B5EF4-FFF2-40B4-BE49-F238E27FC236}"/>
            </a:extLst>
          </p:cNvPr>
          <p:cNvSpPr/>
          <p:nvPr/>
        </p:nvSpPr>
        <p:spPr>
          <a:xfrm>
            <a:off x="2816225" y="1538288"/>
            <a:ext cx="1460500" cy="1450975"/>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Senate rejects Versailles Treaty</a:t>
            </a:r>
          </a:p>
        </p:txBody>
      </p:sp>
      <p:sp>
        <p:nvSpPr>
          <p:cNvPr id="56" name="Oval 55">
            <a:extLst>
              <a:ext uri="{FF2B5EF4-FFF2-40B4-BE49-F238E27FC236}"/>
            </a:extLst>
          </p:cNvPr>
          <p:cNvSpPr/>
          <p:nvPr/>
        </p:nvSpPr>
        <p:spPr>
          <a:xfrm>
            <a:off x="5057775" y="490538"/>
            <a:ext cx="2347913" cy="1147762"/>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Change in Greek Government</a:t>
            </a:r>
          </a:p>
        </p:txBody>
      </p:sp>
      <p:sp>
        <p:nvSpPr>
          <p:cNvPr id="57" name="Oval 56">
            <a:extLst>
              <a:ext uri="{FF2B5EF4-FFF2-40B4-BE49-F238E27FC236}"/>
            </a:extLst>
          </p:cNvPr>
          <p:cNvSpPr/>
          <p:nvPr/>
        </p:nvSpPr>
        <p:spPr>
          <a:xfrm>
            <a:off x="7361238" y="3138488"/>
            <a:ext cx="1452562" cy="838200"/>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dirty="0"/>
              <a:t>Greeks approach Ankara</a:t>
            </a:r>
          </a:p>
        </p:txBody>
      </p:sp>
      <p:sp>
        <p:nvSpPr>
          <p:cNvPr id="71" name="Arrow: Striped Right 70">
            <a:extLst>
              <a:ext uri="{FF2B5EF4-FFF2-40B4-BE49-F238E27FC236}"/>
            </a:extLst>
          </p:cNvPr>
          <p:cNvSpPr/>
          <p:nvPr/>
        </p:nvSpPr>
        <p:spPr>
          <a:xfrm>
            <a:off x="7580313" y="798513"/>
            <a:ext cx="2489200" cy="1244600"/>
          </a:xfrm>
          <a:prstGeom prst="stripedRightArrow">
            <a:avLst>
              <a:gd name="adj1" fmla="val 50000"/>
              <a:gd name="adj2" fmla="val 6834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Soviets, Italians, French arm Turks</a:t>
            </a:r>
          </a:p>
        </p:txBody>
      </p:sp>
      <p:cxnSp>
        <p:nvCxnSpPr>
          <p:cNvPr id="74" name="Straight Connector 73">
            <a:extLst>
              <a:ext uri="{FF2B5EF4-FFF2-40B4-BE49-F238E27FC236}"/>
            </a:extLst>
          </p:cNvPr>
          <p:cNvCxnSpPr>
            <a:cxnSpLocks/>
          </p:cNvCxnSpPr>
          <p:nvPr/>
        </p:nvCxnSpPr>
        <p:spPr>
          <a:xfrm flipH="1">
            <a:off x="2867025" y="4256088"/>
            <a:ext cx="9525" cy="409575"/>
          </a:xfrm>
          <a:prstGeom prst="lin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extLst>
          </p:cNvPr>
          <p:cNvCxnSpPr>
            <a:cxnSpLocks/>
          </p:cNvCxnSpPr>
          <p:nvPr/>
        </p:nvCxnSpPr>
        <p:spPr>
          <a:xfrm flipH="1">
            <a:off x="3019425" y="4408488"/>
            <a:ext cx="9525" cy="409575"/>
          </a:xfrm>
          <a:prstGeom prst="lin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1" name="Oval 20">
            <a:extLst>
              <a:ext uri="{FF2B5EF4-FFF2-40B4-BE49-F238E27FC236}"/>
            </a:extLst>
          </p:cNvPr>
          <p:cNvSpPr/>
          <p:nvPr/>
        </p:nvSpPr>
        <p:spPr>
          <a:xfrm>
            <a:off x="-122238" y="2514600"/>
            <a:ext cx="1457326" cy="779463"/>
          </a:xfrm>
          <a:prstGeom prst="ellipse">
            <a:avLst/>
          </a:prstGeom>
          <a:solidFill>
            <a:srgbClr val="00007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dirty="0"/>
              <a:t>Mudros Armistice</a:t>
            </a:r>
          </a:p>
        </p:txBody>
      </p:sp>
      <p:sp>
        <p:nvSpPr>
          <p:cNvPr id="3" name="Slide Number Placeholder 2">
            <a:extLst>
              <a:ext uri="{FF2B5EF4-FFF2-40B4-BE49-F238E27FC236}"/>
            </a:extLst>
          </p:cNvPr>
          <p:cNvSpPr>
            <a:spLocks noGrp="1"/>
          </p:cNvSpPr>
          <p:nvPr>
            <p:ph type="sldNum" sz="quarter" idx="12"/>
          </p:nvPr>
        </p:nvSpPr>
        <p:spPr/>
        <p:txBody>
          <a:bodyPr/>
          <a:lstStyle/>
          <a:p>
            <a:pPr>
              <a:defRPr/>
            </a:pPr>
            <a:fld id="{4D5D29FE-FB5F-4651-B39B-88D9559CB92E}"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3000">
              <a:schemeClr val="bg2">
                <a:tint val="97000"/>
                <a:hueMod val="92000"/>
                <a:satMod val="169000"/>
                <a:lumMod val="164000"/>
              </a:schemeClr>
            </a:gs>
            <a:gs pos="5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4856163"/>
            <a:ext cx="8534400" cy="1506537"/>
          </a:xfrm>
        </p:spPr>
        <p:txBody>
          <a:bodyPr/>
          <a:lstStyle/>
          <a:p>
            <a:pPr fontAlgn="auto">
              <a:spcAft>
                <a:spcPts val="0"/>
              </a:spcAft>
              <a:defRPr/>
            </a:pPr>
            <a:r>
              <a:rPr lang="en-US" dirty="0"/>
              <a:t>Horton’s</a:t>
            </a:r>
            <a:r>
              <a:rPr lang="en-US" i="1" dirty="0"/>
              <a:t> Blight of Asia</a:t>
            </a:r>
          </a:p>
        </p:txBody>
      </p:sp>
      <p:sp>
        <p:nvSpPr>
          <p:cNvPr id="3" name="Content Placeholder 2">
            <a:extLst>
              <a:ext uri="{FF2B5EF4-FFF2-40B4-BE49-F238E27FC236}"/>
            </a:extLst>
          </p:cNvPr>
          <p:cNvSpPr>
            <a:spLocks noGrp="1"/>
          </p:cNvSpPr>
          <p:nvPr>
            <p:ph idx="1"/>
          </p:nvPr>
        </p:nvSpPr>
        <p:spPr>
          <a:xfrm>
            <a:off x="528638" y="685800"/>
            <a:ext cx="6538912" cy="4319588"/>
          </a:xfrm>
        </p:spPr>
        <p:txBody>
          <a:bodyPr rtlCol="0">
            <a:normAutofit fontScale="92500" lnSpcReduction="10000"/>
          </a:bodyPr>
          <a:lstStyle/>
          <a:p>
            <a:pPr marL="171450" indent="0" fontAlgn="auto">
              <a:spcBef>
                <a:spcPts val="0"/>
              </a:spcBef>
              <a:spcAft>
                <a:spcPts val="0"/>
              </a:spcAft>
              <a:buFont typeface="Wingdings 3" pitchFamily="18" charset="2"/>
              <a:buNone/>
              <a:defRPr/>
            </a:pPr>
            <a:r>
              <a:rPr lang="en-US" sz="26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 am neither “pro-Greek,” “pro-Turk,” nor anything except pro-American and pro-Christ. Having passed the most of my life in regions where race feeling runs high, it has been my one aim to help the oppressed, irrespective of race… and I have won the expressed gratitude of numerous Turks for the aid and relief I have afforded them on various occasions.  I am aware of the many noble qualities of the Turkish peasant, but I do not agree with many precepts of his religion, and I do not admire him when he is cutting throats or violating Christian women.</a:t>
            </a:r>
            <a:endParaRPr lang="en-US" sz="2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fontAlgn="auto">
              <a:defRPr/>
            </a:pPr>
            <a:endParaRPr lang="en-US" dirty="0">
              <a:solidFill>
                <a:schemeClr val="bg2">
                  <a:lumMod val="75000"/>
                </a:schemeClr>
              </a:solidFill>
            </a:endParaRPr>
          </a:p>
        </p:txBody>
      </p:sp>
      <p:pic>
        <p:nvPicPr>
          <p:cNvPr id="4" name="Picture 3">
            <a:extLst>
              <a:ext uri="{FF2B5EF4-FFF2-40B4-BE49-F238E27FC236}"/>
            </a:extLst>
          </p:cNvPr>
          <p:cNvPicPr>
            <a:picLocks noChangeAspect="1"/>
          </p:cNvPicPr>
          <p:nvPr/>
        </p:nvPicPr>
        <p:blipFill rotWithShape="1">
          <a:blip r:embed="rId2"/>
          <a:srcRect t="8087" b="5391"/>
          <a:stretch/>
        </p:blipFill>
        <p:spPr>
          <a:xfrm rot="581132">
            <a:off x="7827963" y="2487613"/>
            <a:ext cx="2906712" cy="3816350"/>
          </a:xfrm>
          <a:prstGeom prst="rect">
            <a:avLst/>
          </a:prstGeom>
          <a:ln w="63500">
            <a:solidFill>
              <a:schemeClr val="accent1">
                <a:shade val="50000"/>
                <a:hueMod val="94000"/>
              </a:schemeClr>
            </a:solidFill>
          </a:ln>
        </p:spPr>
      </p:pic>
      <p:sp>
        <p:nvSpPr>
          <p:cNvPr id="5" name="Slide Number Placeholder 4">
            <a:extLst>
              <a:ext uri="{FF2B5EF4-FFF2-40B4-BE49-F238E27FC236}"/>
            </a:extLst>
          </p:cNvPr>
          <p:cNvSpPr>
            <a:spLocks noGrp="1"/>
          </p:cNvSpPr>
          <p:nvPr>
            <p:ph type="sldNum" sz="quarter" idx="12"/>
          </p:nvPr>
        </p:nvSpPr>
        <p:spPr/>
        <p:txBody>
          <a:bodyPr/>
          <a:lstStyle/>
          <a:p>
            <a:pPr>
              <a:defRPr/>
            </a:pPr>
            <a:fld id="{7C30BC32-474A-45A2-B511-7E8716245D8E}" type="slidenum">
              <a:rPr lang="en-US"/>
              <a:pPr>
                <a:defRPr/>
              </a:pPr>
              <a:t>7</a:t>
            </a:fld>
            <a:endParaRPr lang="en-US"/>
          </a:p>
        </p:txBody>
      </p:sp>
      <p:sp>
        <p:nvSpPr>
          <p:cNvPr id="26630" name="TextBox 5"/>
          <p:cNvSpPr txBox="1">
            <a:spLocks noChangeArrowheads="1"/>
          </p:cNvSpPr>
          <p:nvPr/>
        </p:nvSpPr>
        <p:spPr bwMode="auto">
          <a:xfrm>
            <a:off x="7224713" y="685800"/>
            <a:ext cx="4695825" cy="1200150"/>
          </a:xfrm>
          <a:prstGeom prst="rect">
            <a:avLst/>
          </a:prstGeom>
          <a:noFill/>
          <a:ln w="9525">
            <a:noFill/>
            <a:miter lim="800000"/>
            <a:headEnd/>
            <a:tailEnd/>
          </a:ln>
        </p:spPr>
        <p:txBody>
          <a:bodyPr>
            <a:spAutoFit/>
          </a:bodyPr>
          <a:lstStyle/>
          <a:p>
            <a:r>
              <a:rPr lang="en-US" sz="2400" b="1">
                <a:solidFill>
                  <a:schemeClr val="bg1"/>
                </a:solidFill>
                <a:latin typeface="Century Gothic" pitchFamily="34" charset="0"/>
              </a:rPr>
              <a:t>1922, Turkey’s Future in the Balance: </a:t>
            </a:r>
            <a:r>
              <a:rPr lang="en-US" sz="2400" b="1">
                <a:solidFill>
                  <a:srgbClr val="FFFF00"/>
                </a:solidFill>
                <a:latin typeface="Century Gothic" pitchFamily="34" charset="0"/>
              </a:rPr>
              <a:t>diverse and tolerant, or “Turkey for the Turks”?</a:t>
            </a:r>
            <a:endParaRPr lang="en-US" sz="2400" b="1">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9000">
              <a:schemeClr val="bg2">
                <a:tint val="97000"/>
                <a:hueMod val="92000"/>
                <a:satMod val="169000"/>
                <a:lumMod val="164000"/>
              </a:schemeClr>
            </a:gs>
            <a:gs pos="7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5005388"/>
            <a:ext cx="5948362" cy="1277937"/>
          </a:xfrm>
        </p:spPr>
        <p:txBody>
          <a:bodyPr>
            <a:normAutofit fontScale="90000"/>
          </a:bodyPr>
          <a:lstStyle/>
          <a:p>
            <a:pPr fontAlgn="auto">
              <a:spcAft>
                <a:spcPts val="0"/>
              </a:spcAft>
              <a:defRPr/>
            </a:pPr>
            <a:r>
              <a:rPr lang="en-US" dirty="0"/>
              <a:t/>
            </a:r>
            <a:br>
              <a:rPr lang="en-US" dirty="0"/>
            </a:br>
            <a:r>
              <a:rPr lang="en-US" dirty="0"/>
              <a:t>Healing after genocide</a:t>
            </a:r>
            <a:endParaRPr lang="en-US" i="1" dirty="0"/>
          </a:p>
        </p:txBody>
      </p:sp>
      <p:sp>
        <p:nvSpPr>
          <p:cNvPr id="3" name="Content Placeholder 2">
            <a:extLst>
              <a:ext uri="{FF2B5EF4-FFF2-40B4-BE49-F238E27FC236}"/>
            </a:extLst>
          </p:cNvPr>
          <p:cNvSpPr>
            <a:spLocks noGrp="1"/>
          </p:cNvSpPr>
          <p:nvPr>
            <p:ph idx="1"/>
          </p:nvPr>
        </p:nvSpPr>
        <p:spPr>
          <a:xfrm>
            <a:off x="644525" y="3376613"/>
            <a:ext cx="6910388" cy="2058987"/>
          </a:xfrm>
        </p:spPr>
        <p:txBody>
          <a:bodyPr rtlCol="0">
            <a:normAutofit lnSpcReduction="10000"/>
          </a:bodyPr>
          <a:lstStyle/>
          <a:p>
            <a:pPr marL="171450" indent="0" fontAlgn="auto">
              <a:spcBef>
                <a:spcPts val="0"/>
              </a:spcBef>
              <a:spcAft>
                <a:spcPts val="0"/>
              </a:spcAft>
              <a:buFont typeface="Wingdings 3" pitchFamily="18" charset="2"/>
              <a:buNone/>
              <a:defRPr/>
            </a:pPr>
            <a:r>
              <a:rPr lang="en-US" sz="2800" b="1" dirty="0">
                <a:solidFill>
                  <a:srgbClr val="FFFF00"/>
                </a:solidFill>
                <a:latin typeface="Times New Roman" panose="02020603050405020304" pitchFamily="18" charset="0"/>
                <a:ea typeface="Calibri" panose="020F0502020204030204" pitchFamily="34" charset="0"/>
              </a:rPr>
              <a:t>“To forgive is to set a prisoner free and discover the prisoner was you.”</a:t>
            </a:r>
          </a:p>
          <a:p>
            <a:pPr marL="171450" indent="0" algn="r" fontAlgn="auto">
              <a:spcBef>
                <a:spcPts val="0"/>
              </a:spcBef>
              <a:spcAft>
                <a:spcPts val="0"/>
              </a:spcAft>
              <a:buFont typeface="Wingdings 3" pitchFamily="18" charset="2"/>
              <a:buNone/>
              <a:defRPr/>
            </a:pPr>
            <a:r>
              <a:rPr lang="en-US" sz="2800" dirty="0">
                <a:solidFill>
                  <a:schemeClr val="bg2">
                    <a:lumMod val="75000"/>
                  </a:schemeClr>
                </a:solidFill>
                <a:latin typeface="Times New Roman" panose="02020603050405020304" pitchFamily="18" charset="0"/>
                <a:ea typeface="Calibri" panose="020F0502020204030204" pitchFamily="34" charset="0"/>
              </a:rPr>
              <a:t> </a:t>
            </a:r>
            <a:r>
              <a:rPr lang="en-US" sz="2800" dirty="0">
                <a:solidFill>
                  <a:schemeClr val="tx1"/>
                </a:solidFill>
                <a:latin typeface="Times New Roman" panose="02020603050405020304" pitchFamily="18" charset="0"/>
                <a:ea typeface="Calibri" panose="020F0502020204030204" pitchFamily="34" charset="0"/>
              </a:rPr>
              <a:t>Corrie Ten Boom, </a:t>
            </a:r>
          </a:p>
          <a:p>
            <a:pPr marL="171450" indent="0" algn="r" fontAlgn="auto">
              <a:spcBef>
                <a:spcPts val="0"/>
              </a:spcBef>
              <a:spcAft>
                <a:spcPts val="0"/>
              </a:spcAft>
              <a:buFont typeface="Wingdings 3" pitchFamily="18" charset="2"/>
              <a:buNone/>
              <a:defRPr/>
            </a:pPr>
            <a:r>
              <a:rPr lang="en-US" sz="2400" dirty="0">
                <a:solidFill>
                  <a:schemeClr val="tx1"/>
                </a:solidFill>
                <a:latin typeface="Times New Roman" panose="02020603050405020304" pitchFamily="18" charset="0"/>
                <a:ea typeface="Calibri" panose="020F0502020204030204" pitchFamily="34" charset="0"/>
              </a:rPr>
              <a:t>                                     Dutch survivor of Nazi concentration camp </a:t>
            </a:r>
            <a:endParaRPr lang="en-US" sz="1800" dirty="0">
              <a:solidFill>
                <a:schemeClr val="tx1"/>
              </a:solidFill>
            </a:endParaRPr>
          </a:p>
        </p:txBody>
      </p:sp>
      <p:pic>
        <p:nvPicPr>
          <p:cNvPr id="5" name="Picture 4">
            <a:extLst>
              <a:ext uri="{FF2B5EF4-FFF2-40B4-BE49-F238E27FC236}"/>
            </a:extLst>
          </p:cNvPr>
          <p:cNvPicPr>
            <a:picLocks noChangeAspect="1"/>
          </p:cNvPicPr>
          <p:nvPr/>
        </p:nvPicPr>
        <p:blipFill>
          <a:blip r:embed="rId2"/>
          <a:stretch>
            <a:fillRect/>
          </a:stretch>
        </p:blipFill>
        <p:spPr>
          <a:xfrm>
            <a:off x="7974013" y="506413"/>
            <a:ext cx="3902075" cy="5738812"/>
          </a:xfrm>
          <a:prstGeom prst="rect">
            <a:avLst/>
          </a:prstGeom>
          <a:ln w="63500">
            <a:solidFill>
              <a:schemeClr val="accent1">
                <a:shade val="50000"/>
                <a:hueMod val="94000"/>
              </a:schemeClr>
            </a:solidFill>
          </a:ln>
        </p:spPr>
      </p:pic>
      <p:pic>
        <p:nvPicPr>
          <p:cNvPr id="6" name="Picture 5">
            <a:extLst>
              <a:ext uri="{FF2B5EF4-FFF2-40B4-BE49-F238E27FC236}"/>
            </a:extLst>
          </p:cNvPr>
          <p:cNvPicPr>
            <a:picLocks noChangeAspect="1"/>
          </p:cNvPicPr>
          <p:nvPr/>
        </p:nvPicPr>
        <p:blipFill>
          <a:blip r:embed="rId3"/>
          <a:stretch>
            <a:fillRect/>
          </a:stretch>
        </p:blipFill>
        <p:spPr>
          <a:xfrm>
            <a:off x="606425" y="506413"/>
            <a:ext cx="6988175" cy="2235200"/>
          </a:xfrm>
          <a:prstGeom prst="rect">
            <a:avLst/>
          </a:prstGeom>
          <a:ln w="63500">
            <a:solidFill>
              <a:schemeClr val="accent1">
                <a:shade val="50000"/>
                <a:hueMod val="94000"/>
              </a:schemeClr>
            </a:solidFill>
          </a:ln>
        </p:spPr>
      </p:pic>
      <p:sp>
        <p:nvSpPr>
          <p:cNvPr id="4" name="Slide Number Placeholder 3">
            <a:extLst>
              <a:ext uri="{FF2B5EF4-FFF2-40B4-BE49-F238E27FC236}"/>
            </a:extLst>
          </p:cNvPr>
          <p:cNvSpPr>
            <a:spLocks noGrp="1"/>
          </p:cNvSpPr>
          <p:nvPr>
            <p:ph type="sldNum" sz="quarter" idx="12"/>
          </p:nvPr>
        </p:nvSpPr>
        <p:spPr/>
        <p:txBody>
          <a:bodyPr/>
          <a:lstStyle/>
          <a:p>
            <a:pPr>
              <a:defRPr/>
            </a:pPr>
            <a:fld id="{6438034E-8D4F-4E4B-8760-D95DB2118F31}" type="slidenum">
              <a:rPr lang="en-US"/>
              <a:pPr>
                <a:defRPr/>
              </a:pPr>
              <a:t>8</a:t>
            </a:fld>
            <a:endParaRPr lang="en-US"/>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2434</TotalTime>
  <Words>477</Words>
  <Application>Microsoft Macintosh PowerPoint</Application>
  <PresentationFormat>Custom</PresentationFormat>
  <Paragraphs>69</Paragraphs>
  <Slides>8</Slides>
  <Notes>0</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8</vt:i4>
      </vt:variant>
    </vt:vector>
  </HeadingPairs>
  <TitlesOfParts>
    <vt:vector size="18" baseType="lpstr">
      <vt:lpstr>Century Gothic</vt:lpstr>
      <vt:lpstr>Arial</vt:lpstr>
      <vt:lpstr>Wingdings 3</vt:lpstr>
      <vt:lpstr>Calibri</vt:lpstr>
      <vt:lpstr>Times New Roman</vt:lpstr>
      <vt:lpstr>MS Minngs</vt:lpstr>
      <vt:lpstr>Slice</vt:lpstr>
      <vt:lpstr>Slice</vt:lpstr>
      <vt:lpstr>Slice</vt:lpstr>
      <vt:lpstr>Slice</vt:lpstr>
      <vt:lpstr>CORRECTING THREE POPULAR MISCONCEPTIONS ABOUT THE 1922 SMYRNA CATASTROPHE </vt:lpstr>
      <vt:lpstr>GEORGE HORTON</vt:lpstr>
      <vt:lpstr>SOURCES</vt:lpstr>
      <vt:lpstr>COUNTERING 3 MISCONCEPTIONS</vt:lpstr>
      <vt:lpstr>INTERNATIONAL CONTEXT</vt:lpstr>
      <vt:lpstr>TIMELINE</vt:lpstr>
      <vt:lpstr>HORTON’S BLIGHT OF ASIA</vt:lpstr>
      <vt:lpstr> HEALING AFTER GENOCIDE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Lamb</dc:creator>
  <cp:lastModifiedBy> </cp:lastModifiedBy>
  <cp:revision>33</cp:revision>
  <dcterms:created xsi:type="dcterms:W3CDTF">2019-09-09T16:23:55Z</dcterms:created>
  <dcterms:modified xsi:type="dcterms:W3CDTF">2019-10-11T15:45:36Z</dcterms:modified>
</cp:coreProperties>
</file>